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453" r:id="rId2"/>
    <p:sldId id="529" r:id="rId3"/>
    <p:sldId id="411" r:id="rId4"/>
    <p:sldId id="488" r:id="rId5"/>
    <p:sldId id="489" r:id="rId6"/>
    <p:sldId id="531" r:id="rId7"/>
    <p:sldId id="533" r:id="rId8"/>
    <p:sldId id="429" r:id="rId9"/>
    <p:sldId id="490" r:id="rId10"/>
    <p:sldId id="491" r:id="rId11"/>
    <p:sldId id="530" r:id="rId12"/>
    <p:sldId id="492" r:id="rId13"/>
    <p:sldId id="493" r:id="rId14"/>
    <p:sldId id="507" r:id="rId15"/>
    <p:sldId id="494" r:id="rId16"/>
    <p:sldId id="537" r:id="rId17"/>
    <p:sldId id="539" r:id="rId18"/>
    <p:sldId id="540" r:id="rId19"/>
    <p:sldId id="495" r:id="rId20"/>
    <p:sldId id="496" r:id="rId21"/>
    <p:sldId id="497" r:id="rId22"/>
    <p:sldId id="431" r:id="rId23"/>
    <p:sldId id="430" r:id="rId24"/>
    <p:sldId id="498" r:id="rId25"/>
    <p:sldId id="499" r:id="rId26"/>
    <p:sldId id="500" r:id="rId27"/>
    <p:sldId id="458" r:id="rId28"/>
    <p:sldId id="536" r:id="rId29"/>
    <p:sldId id="541" r:id="rId30"/>
    <p:sldId id="542" r:id="rId31"/>
    <p:sldId id="501" r:id="rId32"/>
    <p:sldId id="535" r:id="rId33"/>
    <p:sldId id="502" r:id="rId34"/>
    <p:sldId id="503" r:id="rId35"/>
    <p:sldId id="461" r:id="rId36"/>
    <p:sldId id="504" r:id="rId37"/>
    <p:sldId id="505" r:id="rId38"/>
    <p:sldId id="506" r:id="rId39"/>
    <p:sldId id="532" r:id="rId40"/>
    <p:sldId id="543" r:id="rId41"/>
    <p:sldId id="538" r:id="rId42"/>
    <p:sldId id="509" r:id="rId43"/>
    <p:sldId id="510" r:id="rId44"/>
    <p:sldId id="511" r:id="rId45"/>
    <p:sldId id="512" r:id="rId46"/>
    <p:sldId id="514" r:id="rId47"/>
    <p:sldId id="470" r:id="rId48"/>
    <p:sldId id="487" r:id="rId49"/>
    <p:sldId id="513" r:id="rId50"/>
    <p:sldId id="515" r:id="rId51"/>
    <p:sldId id="534" r:id="rId52"/>
    <p:sldId id="516" r:id="rId53"/>
    <p:sldId id="517" r:id="rId54"/>
    <p:sldId id="518" r:id="rId55"/>
    <p:sldId id="525" r:id="rId56"/>
    <p:sldId id="526" r:id="rId57"/>
    <p:sldId id="519" r:id="rId58"/>
    <p:sldId id="520" r:id="rId59"/>
    <p:sldId id="521" r:id="rId60"/>
    <p:sldId id="522" r:id="rId61"/>
    <p:sldId id="475" r:id="rId62"/>
    <p:sldId id="523" r:id="rId63"/>
    <p:sldId id="524" r:id="rId64"/>
    <p:sldId id="544" r:id="rId65"/>
    <p:sldId id="546" r:id="rId66"/>
    <p:sldId id="545" r:id="rId67"/>
    <p:sldId id="547" r:id="rId68"/>
    <p:sldId id="508" r:id="rId69"/>
    <p:sldId id="527" r:id="rId70"/>
    <p:sldId id="528" r:id="rId71"/>
  </p:sldIdLst>
  <p:sldSz cx="9144000" cy="6858000" type="screen4x3"/>
  <p:notesSz cx="6272213" cy="906145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54">
          <p15:clr>
            <a:srgbClr val="A4A3A4"/>
          </p15:clr>
        </p15:guide>
        <p15:guide id="2" pos="197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3300"/>
    <a:srgbClr val="FF9900"/>
    <a:srgbClr val="CCCCFF"/>
    <a:srgbClr val="FF00FF"/>
    <a:srgbClr val="FF6600"/>
    <a:srgbClr val="3366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06" autoAdjust="0"/>
    <p:restoredTop sz="94683" autoAdjust="0"/>
  </p:normalViewPr>
  <p:slideViewPr>
    <p:cSldViewPr>
      <p:cViewPr varScale="1">
        <p:scale>
          <a:sx n="68" d="100"/>
          <a:sy n="68" d="100"/>
        </p:scale>
        <p:origin x="444" y="48"/>
      </p:cViewPr>
      <p:guideLst>
        <p:guide orient="horz" pos="229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708"/>
    </p:cViewPr>
  </p:sorterViewPr>
  <p:notesViewPr>
    <p:cSldViewPr>
      <p:cViewPr varScale="1">
        <p:scale>
          <a:sx n="58" d="100"/>
          <a:sy n="58" d="100"/>
        </p:scale>
        <p:origin x="-1920" y="-84"/>
      </p:cViewPr>
      <p:guideLst>
        <p:guide orient="horz" pos="2854"/>
        <p:guide pos="197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jpeg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7.wmf"/><Relationship Id="rId1" Type="http://schemas.openxmlformats.org/officeDocument/2006/relationships/image" Target="../media/image59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image" Target="../media/image66.emf"/><Relationship Id="rId4" Type="http://schemas.openxmlformats.org/officeDocument/2006/relationships/image" Target="../media/image69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4" Type="http://schemas.openxmlformats.org/officeDocument/2006/relationships/image" Target="../media/image73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5" Type="http://schemas.openxmlformats.org/officeDocument/2006/relationships/image" Target="../media/image81.wmf"/><Relationship Id="rId4" Type="http://schemas.openxmlformats.org/officeDocument/2006/relationships/image" Target="../media/image80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Relationship Id="rId5" Type="http://schemas.openxmlformats.org/officeDocument/2006/relationships/image" Target="../media/image85.wmf"/><Relationship Id="rId4" Type="http://schemas.openxmlformats.org/officeDocument/2006/relationships/image" Target="../media/image40.jpe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7" Type="http://schemas.openxmlformats.org/officeDocument/2006/relationships/image" Target="../media/image83.e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6" Type="http://schemas.openxmlformats.org/officeDocument/2006/relationships/image" Target="../media/image95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6.wmf"/><Relationship Id="rId4" Type="http://schemas.openxmlformats.org/officeDocument/2006/relationships/image" Target="../media/image99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6" Type="http://schemas.openxmlformats.org/officeDocument/2006/relationships/image" Target="../media/image105.wmf"/><Relationship Id="rId5" Type="http://schemas.openxmlformats.org/officeDocument/2006/relationships/image" Target="../media/image104.wmf"/><Relationship Id="rId4" Type="http://schemas.openxmlformats.org/officeDocument/2006/relationships/image" Target="../media/image103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emf"/><Relationship Id="rId1" Type="http://schemas.openxmlformats.org/officeDocument/2006/relationships/image" Target="../media/image106.emf"/><Relationship Id="rId4" Type="http://schemas.openxmlformats.org/officeDocument/2006/relationships/image" Target="../media/image109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Relationship Id="rId5" Type="http://schemas.openxmlformats.org/officeDocument/2006/relationships/image" Target="../media/image114.wmf"/><Relationship Id="rId4" Type="http://schemas.openxmlformats.org/officeDocument/2006/relationships/image" Target="../media/image113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Relationship Id="rId4" Type="http://schemas.openxmlformats.org/officeDocument/2006/relationships/image" Target="../media/image118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image" Target="../media/image128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Relationship Id="rId5" Type="http://schemas.openxmlformats.org/officeDocument/2006/relationships/image" Target="../media/image134.wmf"/><Relationship Id="rId4" Type="http://schemas.openxmlformats.org/officeDocument/2006/relationships/image" Target="../media/image13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wmf"/><Relationship Id="rId6" Type="http://schemas.openxmlformats.org/officeDocument/2006/relationships/image" Target="../media/image12.wmf"/><Relationship Id="rId5" Type="http://schemas.openxmlformats.org/officeDocument/2006/relationships/image" Target="../media/image4.wmf"/><Relationship Id="rId4" Type="http://schemas.openxmlformats.org/officeDocument/2006/relationships/image" Target="../media/image11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wmf"/><Relationship Id="rId7" Type="http://schemas.openxmlformats.org/officeDocument/2006/relationships/image" Target="../media/image141.wmf"/><Relationship Id="rId2" Type="http://schemas.openxmlformats.org/officeDocument/2006/relationships/image" Target="../media/image136.wmf"/><Relationship Id="rId1" Type="http://schemas.openxmlformats.org/officeDocument/2006/relationships/image" Target="../media/image135.emf"/><Relationship Id="rId6" Type="http://schemas.openxmlformats.org/officeDocument/2006/relationships/image" Target="../media/image140.wmf"/><Relationship Id="rId5" Type="http://schemas.openxmlformats.org/officeDocument/2006/relationships/image" Target="../media/image139.wmf"/><Relationship Id="rId4" Type="http://schemas.openxmlformats.org/officeDocument/2006/relationships/image" Target="../media/image138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image" Target="../media/image142.wmf"/><Relationship Id="rId6" Type="http://schemas.openxmlformats.org/officeDocument/2006/relationships/image" Target="../media/image147.wmf"/><Relationship Id="rId5" Type="http://schemas.openxmlformats.org/officeDocument/2006/relationships/image" Target="../media/image146.wmf"/><Relationship Id="rId4" Type="http://schemas.openxmlformats.org/officeDocument/2006/relationships/image" Target="../media/image145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emf"/><Relationship Id="rId1" Type="http://schemas.openxmlformats.org/officeDocument/2006/relationships/image" Target="../media/image150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wmf"/><Relationship Id="rId7" Type="http://schemas.openxmlformats.org/officeDocument/2006/relationships/image" Target="../media/image158.emf"/><Relationship Id="rId2" Type="http://schemas.openxmlformats.org/officeDocument/2006/relationships/image" Target="../media/image153.wmf"/><Relationship Id="rId1" Type="http://schemas.openxmlformats.org/officeDocument/2006/relationships/image" Target="../media/image152.wmf"/><Relationship Id="rId6" Type="http://schemas.openxmlformats.org/officeDocument/2006/relationships/image" Target="../media/image157.emf"/><Relationship Id="rId5" Type="http://schemas.openxmlformats.org/officeDocument/2006/relationships/image" Target="../media/image156.wmf"/><Relationship Id="rId4" Type="http://schemas.openxmlformats.org/officeDocument/2006/relationships/image" Target="../media/image155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image" Target="../media/image159.wmf"/><Relationship Id="rId6" Type="http://schemas.openxmlformats.org/officeDocument/2006/relationships/image" Target="../media/image164.wmf"/><Relationship Id="rId5" Type="http://schemas.openxmlformats.org/officeDocument/2006/relationships/image" Target="../media/image163.wmf"/><Relationship Id="rId4" Type="http://schemas.openxmlformats.org/officeDocument/2006/relationships/image" Target="../media/image162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wmf"/><Relationship Id="rId1" Type="http://schemas.openxmlformats.org/officeDocument/2006/relationships/image" Target="../media/image166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wmf"/><Relationship Id="rId7" Type="http://schemas.openxmlformats.org/officeDocument/2006/relationships/image" Target="../media/image174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Relationship Id="rId6" Type="http://schemas.openxmlformats.org/officeDocument/2006/relationships/image" Target="../media/image173.wmf"/><Relationship Id="rId5" Type="http://schemas.openxmlformats.org/officeDocument/2006/relationships/image" Target="../media/image172.wmf"/><Relationship Id="rId4" Type="http://schemas.openxmlformats.org/officeDocument/2006/relationships/image" Target="../media/image171.wmf"/></Relationships>
</file>

<file path=ppt/drawings/_rels/vmlDrawing3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wmf"/><Relationship Id="rId13" Type="http://schemas.openxmlformats.org/officeDocument/2006/relationships/image" Target="../media/image187.wmf"/><Relationship Id="rId3" Type="http://schemas.openxmlformats.org/officeDocument/2006/relationships/image" Target="../media/image177.wmf"/><Relationship Id="rId7" Type="http://schemas.openxmlformats.org/officeDocument/2006/relationships/image" Target="../media/image181.wmf"/><Relationship Id="rId12" Type="http://schemas.openxmlformats.org/officeDocument/2006/relationships/image" Target="../media/image186.wmf"/><Relationship Id="rId2" Type="http://schemas.openxmlformats.org/officeDocument/2006/relationships/image" Target="../media/image176.wmf"/><Relationship Id="rId1" Type="http://schemas.openxmlformats.org/officeDocument/2006/relationships/image" Target="../media/image175.emf"/><Relationship Id="rId6" Type="http://schemas.openxmlformats.org/officeDocument/2006/relationships/image" Target="../media/image180.wmf"/><Relationship Id="rId11" Type="http://schemas.openxmlformats.org/officeDocument/2006/relationships/image" Target="../media/image185.wmf"/><Relationship Id="rId5" Type="http://schemas.openxmlformats.org/officeDocument/2006/relationships/image" Target="../media/image179.wmf"/><Relationship Id="rId10" Type="http://schemas.openxmlformats.org/officeDocument/2006/relationships/image" Target="../media/image184.wmf"/><Relationship Id="rId4" Type="http://schemas.openxmlformats.org/officeDocument/2006/relationships/image" Target="../media/image178.wmf"/><Relationship Id="rId9" Type="http://schemas.openxmlformats.org/officeDocument/2006/relationships/image" Target="../media/image183.wmf"/><Relationship Id="rId14" Type="http://schemas.openxmlformats.org/officeDocument/2006/relationships/image" Target="../media/image188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image" Target="../media/image14.wmf"/><Relationship Id="rId1" Type="http://schemas.openxmlformats.org/officeDocument/2006/relationships/image" Target="../media/image13.emf"/><Relationship Id="rId6" Type="http://schemas.openxmlformats.org/officeDocument/2006/relationships/image" Target="../media/image18.wmf"/><Relationship Id="rId5" Type="http://schemas.openxmlformats.org/officeDocument/2006/relationships/image" Target="../media/image17.wmf"/><Relationship Id="rId10" Type="http://schemas.openxmlformats.org/officeDocument/2006/relationships/image" Target="../media/image22.wmf"/><Relationship Id="rId4" Type="http://schemas.openxmlformats.org/officeDocument/2006/relationships/image" Target="../media/image16.wmf"/><Relationship Id="rId9" Type="http://schemas.openxmlformats.org/officeDocument/2006/relationships/image" Target="../media/image21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wmf"/><Relationship Id="rId2" Type="http://schemas.openxmlformats.org/officeDocument/2006/relationships/image" Target="../media/image191.wmf"/><Relationship Id="rId1" Type="http://schemas.openxmlformats.org/officeDocument/2006/relationships/image" Target="../media/image190.wmf"/><Relationship Id="rId5" Type="http://schemas.openxmlformats.org/officeDocument/2006/relationships/image" Target="../media/image194.wmf"/><Relationship Id="rId4" Type="http://schemas.openxmlformats.org/officeDocument/2006/relationships/image" Target="../media/image193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wmf"/><Relationship Id="rId2" Type="http://schemas.openxmlformats.org/officeDocument/2006/relationships/image" Target="../media/image196.wmf"/><Relationship Id="rId1" Type="http://schemas.openxmlformats.org/officeDocument/2006/relationships/image" Target="../media/image195.wmf"/><Relationship Id="rId5" Type="http://schemas.openxmlformats.org/officeDocument/2006/relationships/image" Target="../media/image199.wmf"/><Relationship Id="rId4" Type="http://schemas.openxmlformats.org/officeDocument/2006/relationships/image" Target="../media/image198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t" anchorCtr="0" compatLnSpc="1">
            <a:prstTxWarp prst="textNoShape">
              <a:avLst/>
            </a:prstTxWarp>
          </a:bodyPr>
          <a:lstStyle>
            <a:lvl1pPr algn="l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554413" y="0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t" anchorCtr="0" compatLnSpc="1">
            <a:prstTxWarp prst="textNoShape">
              <a:avLst/>
            </a:prstTxWarp>
          </a:bodyPr>
          <a:lstStyle>
            <a:lvl1pPr algn="r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09013"/>
            <a:ext cx="27178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b" anchorCtr="0" compatLnSpc="1">
            <a:prstTxWarp prst="textNoShape">
              <a:avLst/>
            </a:prstTxWarp>
          </a:bodyPr>
          <a:lstStyle>
            <a:lvl1pPr algn="l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54413" y="8609013"/>
            <a:ext cx="27178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b" anchorCtr="0" compatLnSpc="1">
            <a:prstTxWarp prst="textNoShape">
              <a:avLst/>
            </a:prstTxWarp>
          </a:bodyPr>
          <a:lstStyle>
            <a:lvl1pPr algn="r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2F99DB5-78FC-458B-8ACC-83066F7619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t" anchorCtr="0" compatLnSpc="1">
            <a:prstTxWarp prst="textNoShape">
              <a:avLst/>
            </a:prstTxWarp>
          </a:bodyPr>
          <a:lstStyle>
            <a:lvl1pPr algn="l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552825" y="0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t" anchorCtr="0" compatLnSpc="1">
            <a:prstTxWarp prst="textNoShape">
              <a:avLst/>
            </a:prstTxWarp>
          </a:bodyPr>
          <a:lstStyle>
            <a:lvl1pPr algn="r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1538" y="677863"/>
            <a:ext cx="4532312" cy="33988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9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28650" y="4303713"/>
            <a:ext cx="5016500" cy="407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29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07425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b" anchorCtr="0" compatLnSpc="1">
            <a:prstTxWarp prst="textNoShape">
              <a:avLst/>
            </a:prstTxWarp>
          </a:bodyPr>
          <a:lstStyle>
            <a:lvl1pPr algn="l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9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552825" y="8607425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b" anchorCtr="0" compatLnSpc="1">
            <a:prstTxWarp prst="textNoShape">
              <a:avLst/>
            </a:prstTxWarp>
          </a:bodyPr>
          <a:lstStyle>
            <a:lvl1pPr algn="r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62A1BB0-3611-4E21-8C6B-DABFE4B774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D65B27-BF80-4209-ADF9-3A842BF3FEA6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21681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8C952E-5098-48FB-8291-A9289CDE8EDB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706073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57A0E3-5585-4DCA-A589-DA0B37AC4DBA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35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73931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0A352C0-278A-4F55-8E24-8A50ECCCB792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351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1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69648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150210A-3AF3-4421-9D95-613A037983FB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05970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62A1BB0-3611-4E21-8C6B-DABFE4B774C1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0029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D234E7-35F8-47E4-88A4-D3F15FBBA2A8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204547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DD702D-CB5A-4BAD-808F-0673C84936F1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49448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D15258-54AB-4F6F-94CC-922F259361D2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329008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E82C18-5C24-4290-AF9B-36FD7BEA4027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85880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B53BB8-3AF4-4D4B-A107-89DCBD1E8DFE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4539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B583FF5-7A14-44E7-95E6-513A186A60C9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92979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35829B-2E75-432A-8C13-3F5C5968A6EF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349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41026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3CD682-5189-421C-8853-47705FD8E548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324078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052BAC-AC33-41B0-8DD9-99E0C8518E6B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18430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D965D5-A019-4337-B429-AC5501B5B755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064951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65E440-F5CB-4662-ABCF-EBE36EC87929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420326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5ACAD5-DDDC-4C91-AD1B-14250878611C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873359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70331D-8632-40C2-8036-4C21090CBE26}" type="slidenum">
              <a:rPr lang="en-US" altLang="zh-CN"/>
              <a:pPr/>
              <a:t>49</a:t>
            </a:fld>
            <a:endParaRPr lang="en-US" altLang="zh-CN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97617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404B55-4CC7-4CDC-B02D-B53E313F8743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651967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5163DA-BBCE-4A85-BB6B-2FAD0267DA71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23431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711032-884C-45BA-9841-3057DB4C04B7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574532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36D54C-FAB0-4EA5-85E3-2B47A7C5D9B2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365807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D07871-7D5F-4CAE-97C5-BD768DD9090C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116293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E410B9-3271-42A9-BCBD-508F8EF6ED87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879489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75A863-FDA0-4B5A-9423-28CBEA33D7CD}" type="slidenum">
              <a:rPr lang="en-US" altLang="zh-CN"/>
              <a:pPr/>
              <a:t>59</a:t>
            </a:fld>
            <a:endParaRPr lang="en-US" altLang="zh-CN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5531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5E2F70-FFD3-4780-86AC-711BD30CC19B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790564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457BBA-64D6-4F16-9AC8-D24CD565B54D}" type="slidenum">
              <a:rPr lang="en-US" altLang="zh-CN"/>
              <a:pPr/>
              <a:t>62</a:t>
            </a:fld>
            <a:endParaRPr lang="en-US" altLang="zh-CN"/>
          </a:p>
        </p:txBody>
      </p:sp>
      <p:sp>
        <p:nvSpPr>
          <p:cNvPr id="314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959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FDDD3C-0DBB-40B9-AB42-2F6300118CFE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316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77722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70331D-8632-40C2-8036-4C21090CBE26}" type="slidenum">
              <a:rPr lang="en-US" altLang="zh-CN"/>
              <a:pPr/>
              <a:t>70</a:t>
            </a:fld>
            <a:endParaRPr lang="en-US" altLang="zh-CN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26486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435714-530B-4BF5-B433-571BC7A359DF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94830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C8B78BB-E741-49B9-A631-5197EC771BA9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52990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E1288DA-EEB2-4565-ADDD-95E81303DC60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16118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E55A35-B120-429F-8EAD-88B891F1E65F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78471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4393D5-0446-4D36-A352-F99F9C9F16B6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29911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862454-4DAB-4A8B-8085-18CEFCF877EF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53752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529FF3-99F9-4BE8-BD26-3E2E391A68EF}" type="datetime1">
              <a:rPr lang="zh-CN" altLang="en-US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C13F8-E514-46AF-9D92-4E36ACDAFF9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4242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740EA0-2B87-48ED-918C-59B97DFA0188}" type="datetime1">
              <a:rPr lang="zh-CN" altLang="en-US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6D245F-8B91-4AE6-9807-9BF1AC01344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937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4650" y="304800"/>
            <a:ext cx="2114550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91250" cy="57912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D92455-EEEF-4497-809F-179DD350F92A}" type="datetime1">
              <a:rPr lang="zh-CN" altLang="en-US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51A360-BEBE-40F8-95DE-5322433ECE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2563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458200" cy="457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914400"/>
            <a:ext cx="41529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86300" y="914400"/>
            <a:ext cx="41529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86300" y="3581400"/>
            <a:ext cx="41529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F97C5D-3F52-4671-BE6F-43CA89374075}" type="datetime1">
              <a:rPr lang="zh-CN" altLang="en-US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51E0F9-022F-4F1C-805E-B322A86F62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3331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81000" y="304800"/>
            <a:ext cx="8458200" cy="579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056CD-5A92-4F0D-97D1-B6AEBB80FD3C}" type="datetime1">
              <a:rPr lang="zh-CN" altLang="en-US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4D6C13-2D1C-413A-9103-9B8E346042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1651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AEDCA4-A0AE-48E1-9D86-7A0862D42B29}" type="datetime1">
              <a:rPr lang="zh-CN" altLang="en-US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7DEDC3-3762-4477-ADDE-861B74757A4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7891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E284F0-CA7B-4C62-9BA8-E43B8DFA0F7E}" type="datetime1">
              <a:rPr lang="zh-CN" altLang="en-US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E15D2C-CD15-4995-AF2A-373DBAB22D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2317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914400"/>
            <a:ext cx="41529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914400"/>
            <a:ext cx="41529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8692CD-DE5C-4354-9822-989F0674C68D}" type="datetime1">
              <a:rPr lang="zh-CN" altLang="en-US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4D96F3-6808-48AB-99A8-B9AC942AAFF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8883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FD504-818D-4AC9-8EF4-47D269F40B8D}" type="datetime1">
              <a:rPr lang="zh-CN" altLang="en-US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50F3D-A58E-410C-99B4-6B6FD3C755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4167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2DB03-9725-4D8B-A088-834AE35E84F0}" type="datetime1">
              <a:rPr lang="zh-CN" altLang="en-US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77A281-522C-463A-9B9C-DC79280392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972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648E5A-CF64-4266-932E-274557207202}" type="datetime1">
              <a:rPr lang="zh-CN" altLang="en-US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1A9A88-BB01-4C3C-B2FB-163983272E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1892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EC5F77-F9EE-4784-886B-B8F229AE973A}" type="datetime1">
              <a:rPr lang="zh-CN" altLang="en-US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ED4DD-6ABD-4AE7-BB94-09518BB81A7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9316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25CE68-F6BD-47AA-9B08-B10087191FD3}" type="datetime1">
              <a:rPr lang="zh-CN" altLang="en-US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8F6C1-0184-4A4D-AD11-06FD69111AF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223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14400"/>
            <a:ext cx="8458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5722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>
                <a:solidFill>
                  <a:srgbClr val="FF6600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4F9068B-5FF3-4451-B415-746DDA9A64EB}" type="datetime1">
              <a:rPr lang="zh-CN" altLang="en-US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722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>
                <a:solidFill>
                  <a:srgbClr val="FF6600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5722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solidFill>
                  <a:srgbClr val="FF6600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62E935A1-4338-465F-9ADD-409B03D10A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1" name="Picture 7" descr="logo1"/>
          <p:cNvPicPr>
            <a:picLocks noChangeAspect="1" noChangeArrowheads="1"/>
          </p:cNvPicPr>
          <p:nvPr userDrawn="1"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85725"/>
            <a:ext cx="936625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隶书" panose="0201080004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隶书" panose="0201080004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隶书" panose="0201080004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隶书" panose="0201080004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隶书" panose="0201080004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隶书" panose="0201080004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隶书" panose="0201080004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隶书" panose="0201080004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华文宋体" panose="02010600040101010101" pitchFamily="2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华文宋体" panose="02010600040101010101" pitchFamily="2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华文宋体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29.w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2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28.wmf"/><Relationship Id="rId5" Type="http://schemas.openxmlformats.org/officeDocument/2006/relationships/image" Target="../media/image25.w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27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7%82%B9%E7%94%B5%E8%8D%B7" TargetMode="External"/><Relationship Id="rId7" Type="http://schemas.openxmlformats.org/officeDocument/2006/relationships/hyperlink" Target="https://baike.baidu.com/item/%E6%A6%82%E7%8E%87%E8%AE%BA" TargetMode="External"/><Relationship Id="rId2" Type="http://schemas.openxmlformats.org/officeDocument/2006/relationships/hyperlink" Target="https://baike.baidu.com/item/%E8%B4%A8%E7%82%B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aike.baidu.com/item/%E5%82%85%E7%AB%8B%E5%8F%B6%E5%88%86%E6%9E%90" TargetMode="External"/><Relationship Id="rId5" Type="http://schemas.openxmlformats.org/officeDocument/2006/relationships/hyperlink" Target="https://baike.baidu.com/item/%E6%95%B0%E5%AD%A6%E7%89%A9%E7%90%86%E6%96%B9%E6%B3%95" TargetMode="External"/><Relationship Id="rId4" Type="http://schemas.openxmlformats.org/officeDocument/2006/relationships/hyperlink" Target="https://baike.baidu.com/item/%E5%81%8F%E5%BE%AE%E5%88%86%E6%96%B9%E7%A8%8B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2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30.bin"/><Relationship Id="rId9" Type="http://schemas.openxmlformats.org/officeDocument/2006/relationships/image" Target="../media/image32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37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4.wmf"/><Relationship Id="rId12" Type="http://schemas.openxmlformats.org/officeDocument/2006/relationships/oleObject" Target="../embeddings/oleObject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36.wmf"/><Relationship Id="rId5" Type="http://schemas.openxmlformats.org/officeDocument/2006/relationships/image" Target="../media/image33.w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35.wmf"/><Relationship Id="rId1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41.png"/><Relationship Id="rId4" Type="http://schemas.openxmlformats.org/officeDocument/2006/relationships/image" Target="../media/image38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4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0.jpeg"/><Relationship Id="rId5" Type="http://schemas.openxmlformats.org/officeDocument/2006/relationships/image" Target="../media/image41.wmf"/><Relationship Id="rId4" Type="http://schemas.openxmlformats.org/officeDocument/2006/relationships/oleObject" Target="../embeddings/oleObject40.bin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6.jpeg"/><Relationship Id="rId7" Type="http://schemas.openxmlformats.org/officeDocument/2006/relationships/image" Target="../media/image48.jpeg"/><Relationship Id="rId12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7.jpe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5.png"/><Relationship Id="rId4" Type="http://schemas.openxmlformats.org/officeDocument/2006/relationships/oleObject" Target="../embeddings/oleObject42.bin"/><Relationship Id="rId9" Type="http://schemas.openxmlformats.org/officeDocument/2006/relationships/oleObject" Target="../embeddings/oleObject43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6.bin"/><Relationship Id="rId13" Type="http://schemas.openxmlformats.org/officeDocument/2006/relationships/image" Target="../media/image58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55.wmf"/><Relationship Id="rId12" Type="http://schemas.openxmlformats.org/officeDocument/2006/relationships/oleObject" Target="../embeddings/oleObject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5.bin"/><Relationship Id="rId11" Type="http://schemas.openxmlformats.org/officeDocument/2006/relationships/image" Target="../media/image57.wmf"/><Relationship Id="rId5" Type="http://schemas.openxmlformats.org/officeDocument/2006/relationships/image" Target="../media/image54.wmf"/><Relationship Id="rId10" Type="http://schemas.openxmlformats.org/officeDocument/2006/relationships/oleObject" Target="../embeddings/oleObject47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56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62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7.wmf"/><Relationship Id="rId12" Type="http://schemas.openxmlformats.org/officeDocument/2006/relationships/oleObject" Target="../embeddings/oleObject5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61.wmf"/><Relationship Id="rId5" Type="http://schemas.openxmlformats.org/officeDocument/2006/relationships/image" Target="../media/image59.wmf"/><Relationship Id="rId10" Type="http://schemas.openxmlformats.org/officeDocument/2006/relationships/oleObject" Target="../embeddings/oleObject52.bin"/><Relationship Id="rId4" Type="http://schemas.openxmlformats.org/officeDocument/2006/relationships/oleObject" Target="../embeddings/oleObject49.bin"/><Relationship Id="rId9" Type="http://schemas.openxmlformats.org/officeDocument/2006/relationships/image" Target="../media/image60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6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63.wmf"/><Relationship Id="rId4" Type="http://schemas.openxmlformats.org/officeDocument/2006/relationships/oleObject" Target="../embeddings/oleObject54.bin"/><Relationship Id="rId9" Type="http://schemas.openxmlformats.org/officeDocument/2006/relationships/image" Target="../media/image65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3" Type="http://schemas.openxmlformats.org/officeDocument/2006/relationships/oleObject" Target="../embeddings/oleObject57.bin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67.emf"/><Relationship Id="rId11" Type="http://schemas.openxmlformats.org/officeDocument/2006/relationships/image" Target="../media/image69.emf"/><Relationship Id="rId5" Type="http://schemas.openxmlformats.org/officeDocument/2006/relationships/oleObject" Target="../embeddings/oleObject58.bin"/><Relationship Id="rId10" Type="http://schemas.openxmlformats.org/officeDocument/2006/relationships/oleObject" Target="../embeddings/oleObject60.bin"/><Relationship Id="rId4" Type="http://schemas.openxmlformats.org/officeDocument/2006/relationships/image" Target="../media/image66.emf"/><Relationship Id="rId9" Type="http://schemas.openxmlformats.org/officeDocument/2006/relationships/image" Target="../media/image68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7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73.wmf"/><Relationship Id="rId5" Type="http://schemas.openxmlformats.org/officeDocument/2006/relationships/image" Target="../media/image70.wmf"/><Relationship Id="rId10" Type="http://schemas.openxmlformats.org/officeDocument/2006/relationships/oleObject" Target="../embeddings/oleObject64.bin"/><Relationship Id="rId4" Type="http://schemas.openxmlformats.org/officeDocument/2006/relationships/oleObject" Target="../embeddings/oleObject61.bin"/><Relationship Id="rId9" Type="http://schemas.openxmlformats.org/officeDocument/2006/relationships/image" Target="../media/image72.w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7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66.bin"/><Relationship Id="rId5" Type="http://schemas.openxmlformats.org/officeDocument/2006/relationships/image" Target="../media/image74.wmf"/><Relationship Id="rId4" Type="http://schemas.openxmlformats.org/officeDocument/2006/relationships/oleObject" Target="../embeddings/oleObject65.bin"/><Relationship Id="rId9" Type="http://schemas.openxmlformats.org/officeDocument/2006/relationships/image" Target="../media/image76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13" Type="http://schemas.openxmlformats.org/officeDocument/2006/relationships/image" Target="../media/image81.wmf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78.wmf"/><Relationship Id="rId12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69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0" Type="http://schemas.openxmlformats.org/officeDocument/2006/relationships/oleObject" Target="../embeddings/oleObject71.bin"/><Relationship Id="rId4" Type="http://schemas.openxmlformats.org/officeDocument/2006/relationships/oleObject" Target="../embeddings/oleObject68.bin"/><Relationship Id="rId9" Type="http://schemas.openxmlformats.org/officeDocument/2006/relationships/image" Target="../media/image79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13" Type="http://schemas.openxmlformats.org/officeDocument/2006/relationships/image" Target="../media/image86.jp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83.emf"/><Relationship Id="rId12" Type="http://schemas.openxmlformats.org/officeDocument/2006/relationships/image" Target="../media/image40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85.wmf"/><Relationship Id="rId5" Type="http://schemas.openxmlformats.org/officeDocument/2006/relationships/image" Target="../media/image82.emf"/><Relationship Id="rId10" Type="http://schemas.openxmlformats.org/officeDocument/2006/relationships/oleObject" Target="../embeddings/oleObject76.bin"/><Relationship Id="rId4" Type="http://schemas.openxmlformats.org/officeDocument/2006/relationships/oleObject" Target="../embeddings/oleObject73.bin"/><Relationship Id="rId9" Type="http://schemas.openxmlformats.org/officeDocument/2006/relationships/image" Target="../media/image84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13" Type="http://schemas.openxmlformats.org/officeDocument/2006/relationships/image" Target="../media/image94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91.wmf"/><Relationship Id="rId12" Type="http://schemas.openxmlformats.org/officeDocument/2006/relationships/oleObject" Target="../embeddings/oleObject81.bin"/><Relationship Id="rId17" Type="http://schemas.openxmlformats.org/officeDocument/2006/relationships/image" Target="../media/image83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4.bin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93.wmf"/><Relationship Id="rId5" Type="http://schemas.openxmlformats.org/officeDocument/2006/relationships/image" Target="../media/image90.wmf"/><Relationship Id="rId15" Type="http://schemas.openxmlformats.org/officeDocument/2006/relationships/image" Target="../media/image95.wmf"/><Relationship Id="rId10" Type="http://schemas.openxmlformats.org/officeDocument/2006/relationships/oleObject" Target="../embeddings/oleObject80.bin"/><Relationship Id="rId4" Type="http://schemas.openxmlformats.org/officeDocument/2006/relationships/oleObject" Target="../embeddings/oleObject77.bin"/><Relationship Id="rId9" Type="http://schemas.openxmlformats.org/officeDocument/2006/relationships/image" Target="../media/image92.wmf"/><Relationship Id="rId14" Type="http://schemas.openxmlformats.org/officeDocument/2006/relationships/oleObject" Target="../embeddings/oleObject82.bin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9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99.wmf"/><Relationship Id="rId5" Type="http://schemas.openxmlformats.org/officeDocument/2006/relationships/image" Target="../media/image96.wmf"/><Relationship Id="rId10" Type="http://schemas.openxmlformats.org/officeDocument/2006/relationships/oleObject" Target="../embeddings/oleObject86.bin"/><Relationship Id="rId4" Type="http://schemas.openxmlformats.org/officeDocument/2006/relationships/oleObject" Target="../embeddings/oleObject83.bin"/><Relationship Id="rId9" Type="http://schemas.openxmlformats.org/officeDocument/2006/relationships/image" Target="../media/image98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13" Type="http://schemas.openxmlformats.org/officeDocument/2006/relationships/image" Target="../media/image104.w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01.wmf"/><Relationship Id="rId12" Type="http://schemas.openxmlformats.org/officeDocument/2006/relationships/oleObject" Target="../embeddings/oleObject9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88.bin"/><Relationship Id="rId11" Type="http://schemas.openxmlformats.org/officeDocument/2006/relationships/image" Target="../media/image103.wmf"/><Relationship Id="rId5" Type="http://schemas.openxmlformats.org/officeDocument/2006/relationships/image" Target="../media/image100.wmf"/><Relationship Id="rId15" Type="http://schemas.openxmlformats.org/officeDocument/2006/relationships/image" Target="../media/image105.wmf"/><Relationship Id="rId10" Type="http://schemas.openxmlformats.org/officeDocument/2006/relationships/oleObject" Target="../embeddings/oleObject90.bin"/><Relationship Id="rId4" Type="http://schemas.openxmlformats.org/officeDocument/2006/relationships/oleObject" Target="../embeddings/oleObject87.bin"/><Relationship Id="rId9" Type="http://schemas.openxmlformats.org/officeDocument/2006/relationships/image" Target="../media/image102.wmf"/><Relationship Id="rId14" Type="http://schemas.openxmlformats.org/officeDocument/2006/relationships/oleObject" Target="../embeddings/oleObject92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wmf"/><Relationship Id="rId3" Type="http://schemas.openxmlformats.org/officeDocument/2006/relationships/oleObject" Target="../embeddings/oleObject93.bin"/><Relationship Id="rId7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7.emf"/><Relationship Id="rId5" Type="http://schemas.openxmlformats.org/officeDocument/2006/relationships/oleObject" Target="../embeddings/oleObject94.bin"/><Relationship Id="rId10" Type="http://schemas.openxmlformats.org/officeDocument/2006/relationships/image" Target="../media/image109.wmf"/><Relationship Id="rId4" Type="http://schemas.openxmlformats.org/officeDocument/2006/relationships/image" Target="../media/image106.emf"/><Relationship Id="rId9" Type="http://schemas.openxmlformats.org/officeDocument/2006/relationships/oleObject" Target="../embeddings/oleObject96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9.bin"/><Relationship Id="rId13" Type="http://schemas.openxmlformats.org/officeDocument/2006/relationships/image" Target="../media/image114.wmf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11.wmf"/><Relationship Id="rId12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98.bin"/><Relationship Id="rId11" Type="http://schemas.openxmlformats.org/officeDocument/2006/relationships/image" Target="../media/image113.wmf"/><Relationship Id="rId5" Type="http://schemas.openxmlformats.org/officeDocument/2006/relationships/image" Target="../media/image110.wmf"/><Relationship Id="rId10" Type="http://schemas.openxmlformats.org/officeDocument/2006/relationships/oleObject" Target="../embeddings/oleObject100.bin"/><Relationship Id="rId4" Type="http://schemas.openxmlformats.org/officeDocument/2006/relationships/oleObject" Target="../embeddings/oleObject97.bin"/><Relationship Id="rId9" Type="http://schemas.openxmlformats.org/officeDocument/2006/relationships/image" Target="../media/image112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4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1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03.bin"/><Relationship Id="rId11" Type="http://schemas.openxmlformats.org/officeDocument/2006/relationships/image" Target="../media/image118.wmf"/><Relationship Id="rId5" Type="http://schemas.openxmlformats.org/officeDocument/2006/relationships/image" Target="../media/image115.wmf"/><Relationship Id="rId10" Type="http://schemas.openxmlformats.org/officeDocument/2006/relationships/oleObject" Target="../embeddings/oleObject105.bin"/><Relationship Id="rId4" Type="http://schemas.openxmlformats.org/officeDocument/2006/relationships/oleObject" Target="../embeddings/oleObject102.bin"/><Relationship Id="rId9" Type="http://schemas.openxmlformats.org/officeDocument/2006/relationships/image" Target="../media/image117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.bin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2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107.bin"/><Relationship Id="rId5" Type="http://schemas.openxmlformats.org/officeDocument/2006/relationships/image" Target="../media/image119.wmf"/><Relationship Id="rId4" Type="http://schemas.openxmlformats.org/officeDocument/2006/relationships/oleObject" Target="../embeddings/oleObject106.bin"/><Relationship Id="rId9" Type="http://schemas.openxmlformats.org/officeDocument/2006/relationships/image" Target="../media/image121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8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6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7.wmf"/><Relationship Id="rId5" Type="http://schemas.openxmlformats.org/officeDocument/2006/relationships/image" Target="../media/image5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2.bin"/><Relationship Id="rId9" Type="http://schemas.openxmlformats.org/officeDocument/2006/relationships/oleObject" Target="../embeddings/oleObject5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27.wmf"/><Relationship Id="rId4" Type="http://schemas.openxmlformats.org/officeDocument/2006/relationships/oleObject" Target="../embeddings/oleObject109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2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111.bin"/><Relationship Id="rId5" Type="http://schemas.openxmlformats.org/officeDocument/2006/relationships/image" Target="../media/image128.emf"/><Relationship Id="rId4" Type="http://schemas.openxmlformats.org/officeDocument/2006/relationships/oleObject" Target="../embeddings/oleObject110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wmf"/><Relationship Id="rId3" Type="http://schemas.openxmlformats.org/officeDocument/2006/relationships/oleObject" Target="../embeddings/oleObject112.bin"/><Relationship Id="rId7" Type="http://schemas.openxmlformats.org/officeDocument/2006/relationships/oleObject" Target="../embeddings/oleObject114.bin"/><Relationship Id="rId12" Type="http://schemas.openxmlformats.org/officeDocument/2006/relationships/image" Target="../media/image13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31.wmf"/><Relationship Id="rId11" Type="http://schemas.openxmlformats.org/officeDocument/2006/relationships/oleObject" Target="../embeddings/oleObject116.bin"/><Relationship Id="rId5" Type="http://schemas.openxmlformats.org/officeDocument/2006/relationships/oleObject" Target="../embeddings/oleObject113.bin"/><Relationship Id="rId10" Type="http://schemas.openxmlformats.org/officeDocument/2006/relationships/image" Target="../media/image133.wmf"/><Relationship Id="rId4" Type="http://schemas.openxmlformats.org/officeDocument/2006/relationships/image" Target="../media/image130.wmf"/><Relationship Id="rId9" Type="http://schemas.openxmlformats.org/officeDocument/2006/relationships/oleObject" Target="../embeddings/oleObject115.bin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wmf"/><Relationship Id="rId13" Type="http://schemas.openxmlformats.org/officeDocument/2006/relationships/oleObject" Target="../embeddings/oleObject122.bin"/><Relationship Id="rId3" Type="http://schemas.openxmlformats.org/officeDocument/2006/relationships/oleObject" Target="../embeddings/oleObject117.bin"/><Relationship Id="rId7" Type="http://schemas.openxmlformats.org/officeDocument/2006/relationships/oleObject" Target="../embeddings/oleObject119.bin"/><Relationship Id="rId12" Type="http://schemas.openxmlformats.org/officeDocument/2006/relationships/image" Target="../media/image139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1.wmf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36.wmf"/><Relationship Id="rId11" Type="http://schemas.openxmlformats.org/officeDocument/2006/relationships/oleObject" Target="../embeddings/oleObject121.bin"/><Relationship Id="rId5" Type="http://schemas.openxmlformats.org/officeDocument/2006/relationships/oleObject" Target="../embeddings/oleObject118.bin"/><Relationship Id="rId15" Type="http://schemas.openxmlformats.org/officeDocument/2006/relationships/oleObject" Target="../embeddings/oleObject123.bin"/><Relationship Id="rId10" Type="http://schemas.openxmlformats.org/officeDocument/2006/relationships/image" Target="../media/image138.wmf"/><Relationship Id="rId4" Type="http://schemas.openxmlformats.org/officeDocument/2006/relationships/image" Target="../media/image135.emf"/><Relationship Id="rId9" Type="http://schemas.openxmlformats.org/officeDocument/2006/relationships/oleObject" Target="../embeddings/oleObject120.bin"/><Relationship Id="rId14" Type="http://schemas.openxmlformats.org/officeDocument/2006/relationships/image" Target="../media/image140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142.wmf"/><Relationship Id="rId4" Type="http://schemas.openxmlformats.org/officeDocument/2006/relationships/oleObject" Target="../embeddings/oleObject12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4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9.emf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11.wmf"/><Relationship Id="rId5" Type="http://schemas.openxmlformats.org/officeDocument/2006/relationships/image" Target="../media/image8.wmf"/><Relationship Id="rId15" Type="http://schemas.openxmlformats.org/officeDocument/2006/relationships/image" Target="../media/image12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0.emf"/><Relationship Id="rId14" Type="http://schemas.openxmlformats.org/officeDocument/2006/relationships/oleObject" Target="../embeddings/oleObject12.bin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wmf"/><Relationship Id="rId13" Type="http://schemas.openxmlformats.org/officeDocument/2006/relationships/oleObject" Target="../embeddings/oleObject129.bin"/><Relationship Id="rId3" Type="http://schemas.openxmlformats.org/officeDocument/2006/relationships/oleObject" Target="../embeddings/oleObject124.bin"/><Relationship Id="rId7" Type="http://schemas.openxmlformats.org/officeDocument/2006/relationships/oleObject" Target="../embeddings/oleObject126.bin"/><Relationship Id="rId12" Type="http://schemas.openxmlformats.org/officeDocument/2006/relationships/image" Target="../media/image14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43.wmf"/><Relationship Id="rId11" Type="http://schemas.openxmlformats.org/officeDocument/2006/relationships/oleObject" Target="../embeddings/oleObject128.bin"/><Relationship Id="rId5" Type="http://schemas.openxmlformats.org/officeDocument/2006/relationships/oleObject" Target="../embeddings/oleObject125.bin"/><Relationship Id="rId10" Type="http://schemas.openxmlformats.org/officeDocument/2006/relationships/image" Target="../media/image145.wmf"/><Relationship Id="rId4" Type="http://schemas.openxmlformats.org/officeDocument/2006/relationships/image" Target="../media/image142.wmf"/><Relationship Id="rId9" Type="http://schemas.openxmlformats.org/officeDocument/2006/relationships/oleObject" Target="../embeddings/oleObject127.bin"/><Relationship Id="rId14" Type="http://schemas.openxmlformats.org/officeDocument/2006/relationships/image" Target="../media/image147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emf"/><Relationship Id="rId2" Type="http://schemas.openxmlformats.org/officeDocument/2006/relationships/image" Target="../media/image148.em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51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131.bin"/><Relationship Id="rId5" Type="http://schemas.openxmlformats.org/officeDocument/2006/relationships/image" Target="../media/image150.emf"/><Relationship Id="rId4" Type="http://schemas.openxmlformats.org/officeDocument/2006/relationships/oleObject" Target="../embeddings/oleObject130.bin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4.bin"/><Relationship Id="rId13" Type="http://schemas.openxmlformats.org/officeDocument/2006/relationships/image" Target="../media/image156.wmf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53.wmf"/><Relationship Id="rId12" Type="http://schemas.openxmlformats.org/officeDocument/2006/relationships/oleObject" Target="../embeddings/oleObject136.bin"/><Relationship Id="rId17" Type="http://schemas.openxmlformats.org/officeDocument/2006/relationships/image" Target="../media/image158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38.bin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133.bin"/><Relationship Id="rId11" Type="http://schemas.openxmlformats.org/officeDocument/2006/relationships/image" Target="../media/image155.emf"/><Relationship Id="rId5" Type="http://schemas.openxmlformats.org/officeDocument/2006/relationships/image" Target="../media/image152.wmf"/><Relationship Id="rId15" Type="http://schemas.openxmlformats.org/officeDocument/2006/relationships/image" Target="../media/image157.emf"/><Relationship Id="rId10" Type="http://schemas.openxmlformats.org/officeDocument/2006/relationships/oleObject" Target="../embeddings/oleObject135.bin"/><Relationship Id="rId4" Type="http://schemas.openxmlformats.org/officeDocument/2006/relationships/oleObject" Target="../embeddings/oleObject132.bin"/><Relationship Id="rId9" Type="http://schemas.openxmlformats.org/officeDocument/2006/relationships/image" Target="../media/image154.wmf"/><Relationship Id="rId14" Type="http://schemas.openxmlformats.org/officeDocument/2006/relationships/oleObject" Target="../embeddings/oleObject137.bin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1.bin"/><Relationship Id="rId13" Type="http://schemas.openxmlformats.org/officeDocument/2006/relationships/oleObject" Target="../embeddings/oleObject143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60.wmf"/><Relationship Id="rId12" Type="http://schemas.openxmlformats.org/officeDocument/2006/relationships/image" Target="../media/image14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4.wmf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140.bin"/><Relationship Id="rId11" Type="http://schemas.openxmlformats.org/officeDocument/2006/relationships/image" Target="../media/image162.wmf"/><Relationship Id="rId5" Type="http://schemas.openxmlformats.org/officeDocument/2006/relationships/image" Target="../media/image159.wmf"/><Relationship Id="rId15" Type="http://schemas.openxmlformats.org/officeDocument/2006/relationships/oleObject" Target="../embeddings/oleObject144.bin"/><Relationship Id="rId10" Type="http://schemas.openxmlformats.org/officeDocument/2006/relationships/oleObject" Target="../embeddings/oleObject142.bin"/><Relationship Id="rId4" Type="http://schemas.openxmlformats.org/officeDocument/2006/relationships/oleObject" Target="../embeddings/oleObject139.bin"/><Relationship Id="rId9" Type="http://schemas.openxmlformats.org/officeDocument/2006/relationships/image" Target="../media/image161.wmf"/><Relationship Id="rId14" Type="http://schemas.openxmlformats.org/officeDocument/2006/relationships/image" Target="../media/image163.w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65.wmf"/><Relationship Id="rId4" Type="http://schemas.openxmlformats.org/officeDocument/2006/relationships/oleObject" Target="../embeddings/oleObject145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6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147.bin"/><Relationship Id="rId5" Type="http://schemas.openxmlformats.org/officeDocument/2006/relationships/image" Target="../media/image166.wmf"/><Relationship Id="rId4" Type="http://schemas.openxmlformats.org/officeDocument/2006/relationships/oleObject" Target="../embeddings/oleObject146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0.bin"/><Relationship Id="rId13" Type="http://schemas.openxmlformats.org/officeDocument/2006/relationships/image" Target="../media/image172.wmf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169.wmf"/><Relationship Id="rId12" Type="http://schemas.openxmlformats.org/officeDocument/2006/relationships/oleObject" Target="../embeddings/oleObject152.bin"/><Relationship Id="rId17" Type="http://schemas.openxmlformats.org/officeDocument/2006/relationships/image" Target="../media/image174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54.bin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149.bin"/><Relationship Id="rId11" Type="http://schemas.openxmlformats.org/officeDocument/2006/relationships/image" Target="../media/image171.wmf"/><Relationship Id="rId5" Type="http://schemas.openxmlformats.org/officeDocument/2006/relationships/image" Target="../media/image168.wmf"/><Relationship Id="rId15" Type="http://schemas.openxmlformats.org/officeDocument/2006/relationships/image" Target="../media/image173.wmf"/><Relationship Id="rId10" Type="http://schemas.openxmlformats.org/officeDocument/2006/relationships/oleObject" Target="../embeddings/oleObject151.bin"/><Relationship Id="rId4" Type="http://schemas.openxmlformats.org/officeDocument/2006/relationships/oleObject" Target="../embeddings/oleObject148.bin"/><Relationship Id="rId9" Type="http://schemas.openxmlformats.org/officeDocument/2006/relationships/image" Target="../media/image170.wmf"/><Relationship Id="rId14" Type="http://schemas.openxmlformats.org/officeDocument/2006/relationships/oleObject" Target="../embeddings/oleObject15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A5%87%E5%BC%82%E5%87%BD%E6%95%B0/7361927" TargetMode="External"/><Relationship Id="rId2" Type="http://schemas.openxmlformats.org/officeDocument/2006/relationships/hyperlink" Target="https://baike.baidu.com/item/%E5%B9%BF%E4%B9%89%E5%87%BD%E6%95%B0/7689493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baike.baidu.com/item/%E5%BE%AE%E7%A7%AF%E5%88%86" TargetMode="External"/><Relationship Id="rId4" Type="http://schemas.openxmlformats.org/officeDocument/2006/relationships/hyperlink" Target="https://baike.baidu.com/item/%E9%BA%A6%E5%85%8B%E6%96%AF%E9%9F%A6%E6%96%B9%E7%A8%8B%E7%BB%84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wmf"/><Relationship Id="rId13" Type="http://schemas.openxmlformats.org/officeDocument/2006/relationships/oleObject" Target="../embeddings/oleObject160.bin"/><Relationship Id="rId18" Type="http://schemas.openxmlformats.org/officeDocument/2006/relationships/image" Target="../media/image182.wmf"/><Relationship Id="rId26" Type="http://schemas.openxmlformats.org/officeDocument/2006/relationships/oleObject" Target="../embeddings/oleObject166.bin"/><Relationship Id="rId3" Type="http://schemas.openxmlformats.org/officeDocument/2006/relationships/oleObject" Target="../embeddings/oleObject155.bin"/><Relationship Id="rId21" Type="http://schemas.openxmlformats.org/officeDocument/2006/relationships/image" Target="../media/image189.wmf"/><Relationship Id="rId7" Type="http://schemas.openxmlformats.org/officeDocument/2006/relationships/oleObject" Target="../embeddings/oleObject157.bin"/><Relationship Id="rId12" Type="http://schemas.openxmlformats.org/officeDocument/2006/relationships/image" Target="../media/image179.wmf"/><Relationship Id="rId17" Type="http://schemas.openxmlformats.org/officeDocument/2006/relationships/oleObject" Target="../embeddings/oleObject162.bin"/><Relationship Id="rId25" Type="http://schemas.openxmlformats.org/officeDocument/2006/relationships/image" Target="../media/image185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1.wmf"/><Relationship Id="rId20" Type="http://schemas.openxmlformats.org/officeDocument/2006/relationships/image" Target="../media/image183.wmf"/><Relationship Id="rId29" Type="http://schemas.openxmlformats.org/officeDocument/2006/relationships/image" Target="../media/image187.wmf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76.wmf"/><Relationship Id="rId11" Type="http://schemas.openxmlformats.org/officeDocument/2006/relationships/oleObject" Target="../embeddings/oleObject159.bin"/><Relationship Id="rId24" Type="http://schemas.openxmlformats.org/officeDocument/2006/relationships/oleObject" Target="../embeddings/oleObject165.bin"/><Relationship Id="rId5" Type="http://schemas.openxmlformats.org/officeDocument/2006/relationships/oleObject" Target="../embeddings/oleObject156.bin"/><Relationship Id="rId15" Type="http://schemas.openxmlformats.org/officeDocument/2006/relationships/oleObject" Target="../embeddings/oleObject161.bin"/><Relationship Id="rId23" Type="http://schemas.openxmlformats.org/officeDocument/2006/relationships/image" Target="../media/image184.wmf"/><Relationship Id="rId28" Type="http://schemas.openxmlformats.org/officeDocument/2006/relationships/oleObject" Target="../embeddings/oleObject167.bin"/><Relationship Id="rId10" Type="http://schemas.openxmlformats.org/officeDocument/2006/relationships/image" Target="../media/image178.wmf"/><Relationship Id="rId19" Type="http://schemas.openxmlformats.org/officeDocument/2006/relationships/oleObject" Target="../embeddings/oleObject163.bin"/><Relationship Id="rId31" Type="http://schemas.openxmlformats.org/officeDocument/2006/relationships/image" Target="../media/image188.wmf"/><Relationship Id="rId4" Type="http://schemas.openxmlformats.org/officeDocument/2006/relationships/image" Target="../media/image175.emf"/><Relationship Id="rId9" Type="http://schemas.openxmlformats.org/officeDocument/2006/relationships/oleObject" Target="../embeddings/oleObject158.bin"/><Relationship Id="rId14" Type="http://schemas.openxmlformats.org/officeDocument/2006/relationships/image" Target="../media/image180.wmf"/><Relationship Id="rId22" Type="http://schemas.openxmlformats.org/officeDocument/2006/relationships/oleObject" Target="../embeddings/oleObject164.bin"/><Relationship Id="rId27" Type="http://schemas.openxmlformats.org/officeDocument/2006/relationships/image" Target="../media/image186.wmf"/><Relationship Id="rId30" Type="http://schemas.openxmlformats.org/officeDocument/2006/relationships/oleObject" Target="../embeddings/oleObject168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1.bin"/><Relationship Id="rId13" Type="http://schemas.openxmlformats.org/officeDocument/2006/relationships/image" Target="../media/image194.wmf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191.wmf"/><Relationship Id="rId12" Type="http://schemas.openxmlformats.org/officeDocument/2006/relationships/oleObject" Target="../embeddings/oleObject17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170.bin"/><Relationship Id="rId11" Type="http://schemas.openxmlformats.org/officeDocument/2006/relationships/image" Target="../media/image193.wmf"/><Relationship Id="rId5" Type="http://schemas.openxmlformats.org/officeDocument/2006/relationships/image" Target="../media/image190.wmf"/><Relationship Id="rId10" Type="http://schemas.openxmlformats.org/officeDocument/2006/relationships/oleObject" Target="../embeddings/oleObject172.bin"/><Relationship Id="rId4" Type="http://schemas.openxmlformats.org/officeDocument/2006/relationships/oleObject" Target="../embeddings/oleObject169.bin"/><Relationship Id="rId9" Type="http://schemas.openxmlformats.org/officeDocument/2006/relationships/image" Target="../media/image192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6.bin"/><Relationship Id="rId13" Type="http://schemas.openxmlformats.org/officeDocument/2006/relationships/image" Target="../media/image199.wmf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96.wmf"/><Relationship Id="rId12" Type="http://schemas.openxmlformats.org/officeDocument/2006/relationships/oleObject" Target="../embeddings/oleObject17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175.bin"/><Relationship Id="rId11" Type="http://schemas.openxmlformats.org/officeDocument/2006/relationships/image" Target="../media/image198.wmf"/><Relationship Id="rId5" Type="http://schemas.openxmlformats.org/officeDocument/2006/relationships/image" Target="../media/image195.wmf"/><Relationship Id="rId10" Type="http://schemas.openxmlformats.org/officeDocument/2006/relationships/oleObject" Target="../embeddings/oleObject177.bin"/><Relationship Id="rId4" Type="http://schemas.openxmlformats.org/officeDocument/2006/relationships/oleObject" Target="../embeddings/oleObject174.bin"/><Relationship Id="rId9" Type="http://schemas.openxmlformats.org/officeDocument/2006/relationships/image" Target="../media/image197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emf"/><Relationship Id="rId2" Type="http://schemas.openxmlformats.org/officeDocument/2006/relationships/image" Target="../media/image200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emf"/><Relationship Id="rId2" Type="http://schemas.openxmlformats.org/officeDocument/2006/relationships/image" Target="../media/image204.emf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20.wmf"/><Relationship Id="rId3" Type="http://schemas.openxmlformats.org/officeDocument/2006/relationships/oleObject" Target="../embeddings/oleObject13.bin"/><Relationship Id="rId21" Type="http://schemas.openxmlformats.org/officeDocument/2006/relationships/oleObject" Target="../embeddings/oleObject22.bin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9.emf"/><Relationship Id="rId20" Type="http://schemas.openxmlformats.org/officeDocument/2006/relationships/image" Target="../media/image21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5" Type="http://schemas.openxmlformats.org/officeDocument/2006/relationships/oleObject" Target="../embeddings/oleObject19.bin"/><Relationship Id="rId10" Type="http://schemas.openxmlformats.org/officeDocument/2006/relationships/image" Target="../media/image16.wmf"/><Relationship Id="rId19" Type="http://schemas.openxmlformats.org/officeDocument/2006/relationships/oleObject" Target="../embeddings/oleObject21.bin"/><Relationship Id="rId4" Type="http://schemas.openxmlformats.org/officeDocument/2006/relationships/image" Target="../media/image13.emf"/><Relationship Id="rId9" Type="http://schemas.openxmlformats.org/officeDocument/2006/relationships/oleObject" Target="../embeddings/oleObject16.bin"/><Relationship Id="rId14" Type="http://schemas.openxmlformats.org/officeDocument/2006/relationships/image" Target="../media/image18.wmf"/><Relationship Id="rId22" Type="http://schemas.openxmlformats.org/officeDocument/2006/relationships/image" Target="../media/image22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142.wmf"/><Relationship Id="rId4" Type="http://schemas.openxmlformats.org/officeDocument/2006/relationships/oleObject" Target="../embeddings/oleObject124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32A1B8F-11F4-434A-8120-51C7181443E8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2021/4/12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4099" name="页脚占位符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B56AB0-A682-4968-BD09-E2EC25E0E418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grpSp>
        <p:nvGrpSpPr>
          <p:cNvPr id="4101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970" cy="4956"/>
          </a:xfrm>
        </p:grpSpPr>
        <p:pic>
          <p:nvPicPr>
            <p:cNvPr id="4108" name="Picture 3" descr="beijing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9" name="Picture 4" descr="beijing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0" name="Picture 5" descr="beijing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1" name="Picture 6" descr="beijing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02" name="Picture 10" descr="未命名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762000"/>
            <a:ext cx="77533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2091" name="Text Box 11"/>
          <p:cNvSpPr txBox="1">
            <a:spLocks noChangeArrowheads="1"/>
          </p:cNvSpPr>
          <p:nvPr/>
        </p:nvSpPr>
        <p:spPr bwMode="auto">
          <a:xfrm>
            <a:off x="1671638" y="109538"/>
            <a:ext cx="6483350" cy="157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</a:t>
            </a:r>
            <a:r>
              <a:rPr lang="en-US" altLang="zh-CN" sz="4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7</a:t>
            </a:r>
            <a:r>
              <a:rPr lang="zh-CN" alt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章 </a:t>
            </a:r>
          </a:p>
          <a:p>
            <a:pPr algn="ctr" eaLnBrk="1" hangingPunct="1">
              <a:defRPr/>
            </a:pPr>
            <a:r>
              <a:rPr lang="zh-CN" alt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电感、电容及动态电路</a:t>
            </a:r>
          </a:p>
        </p:txBody>
      </p:sp>
      <p:sp>
        <p:nvSpPr>
          <p:cNvPr id="4104" name="Text Box 13"/>
          <p:cNvSpPr txBox="1">
            <a:spLocks noChangeArrowheads="1"/>
          </p:cNvSpPr>
          <p:nvPr/>
        </p:nvSpPr>
        <p:spPr bwMode="auto">
          <a:xfrm>
            <a:off x="1066800" y="2100263"/>
            <a:ext cx="61912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200">
                <a:ea typeface="隶书" panose="02010509060101010101" pitchFamily="49" charset="-122"/>
              </a:rPr>
              <a:t>7.1 </a:t>
            </a:r>
            <a:r>
              <a:rPr lang="zh-CN" altLang="en-US" sz="3200">
                <a:ea typeface="隶书" panose="02010509060101010101" pitchFamily="49" charset="-122"/>
              </a:rPr>
              <a:t>广义函数 </a:t>
            </a:r>
            <a:r>
              <a:rPr lang="en-US" altLang="zh-CN" sz="3200">
                <a:ea typeface="隶书" panose="02010509060101010101" pitchFamily="49" charset="-122"/>
              </a:rPr>
              <a:t>Singularity Functions </a:t>
            </a:r>
          </a:p>
        </p:txBody>
      </p:sp>
      <p:sp>
        <p:nvSpPr>
          <p:cNvPr id="4105" name="Text Box 14"/>
          <p:cNvSpPr txBox="1">
            <a:spLocks noChangeArrowheads="1"/>
          </p:cNvSpPr>
          <p:nvPr/>
        </p:nvSpPr>
        <p:spPr bwMode="auto">
          <a:xfrm>
            <a:off x="1066800" y="2735263"/>
            <a:ext cx="3319463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200">
                <a:ea typeface="隶书" panose="02010509060101010101" pitchFamily="49" charset="-122"/>
              </a:rPr>
              <a:t>7.2 </a:t>
            </a:r>
            <a:r>
              <a:rPr lang="zh-CN" altLang="en-US" sz="3200">
                <a:ea typeface="隶书" panose="02010509060101010101" pitchFamily="49" charset="-122"/>
              </a:rPr>
              <a:t>电容 </a:t>
            </a:r>
            <a:r>
              <a:rPr lang="en-US" altLang="zh-CN" sz="3200">
                <a:ea typeface="隶书" panose="02010509060101010101" pitchFamily="49" charset="-122"/>
              </a:rPr>
              <a:t>Capacitor</a:t>
            </a:r>
          </a:p>
        </p:txBody>
      </p:sp>
      <p:sp>
        <p:nvSpPr>
          <p:cNvPr id="4106" name="Text Box 15"/>
          <p:cNvSpPr txBox="1">
            <a:spLocks noChangeArrowheads="1"/>
          </p:cNvSpPr>
          <p:nvPr/>
        </p:nvSpPr>
        <p:spPr bwMode="auto">
          <a:xfrm>
            <a:off x="1066800" y="4073525"/>
            <a:ext cx="64579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200">
                <a:ea typeface="隶书" panose="02010509060101010101" pitchFamily="49" charset="-122"/>
              </a:rPr>
              <a:t>7.4 </a:t>
            </a:r>
            <a:r>
              <a:rPr lang="zh-CN" altLang="en-US" sz="3200">
                <a:ea typeface="隶书" panose="02010509060101010101" pitchFamily="49" charset="-122"/>
              </a:rPr>
              <a:t>动态电路的暂态分析概述</a:t>
            </a:r>
            <a:endParaRPr lang="en-US" altLang="zh-CN" sz="3200">
              <a:ea typeface="隶书" panose="02010509060101010101" pitchFamily="49" charset="-122"/>
            </a:endParaRPr>
          </a:p>
        </p:txBody>
      </p:sp>
      <p:sp>
        <p:nvSpPr>
          <p:cNvPr id="4107" name="Text Box 14"/>
          <p:cNvSpPr txBox="1">
            <a:spLocks noChangeArrowheads="1"/>
          </p:cNvSpPr>
          <p:nvPr/>
        </p:nvSpPr>
        <p:spPr bwMode="auto">
          <a:xfrm>
            <a:off x="1066800" y="3386138"/>
            <a:ext cx="3113088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200">
                <a:ea typeface="隶书" panose="02010509060101010101" pitchFamily="49" charset="-122"/>
              </a:rPr>
              <a:t>7.3 </a:t>
            </a:r>
            <a:r>
              <a:rPr lang="zh-CN" altLang="en-US" sz="3200">
                <a:ea typeface="隶书" panose="02010509060101010101" pitchFamily="49" charset="-122"/>
              </a:rPr>
              <a:t>电感 </a:t>
            </a:r>
            <a:r>
              <a:rPr lang="en-US" altLang="zh-CN" sz="3200">
                <a:ea typeface="隶书" panose="02010509060101010101" pitchFamily="49" charset="-122"/>
              </a:rPr>
              <a:t>Inductor</a:t>
            </a:r>
          </a:p>
        </p:txBody>
      </p:sp>
      <p:sp>
        <p:nvSpPr>
          <p:cNvPr id="16" name="Text Box 15">
            <a:extLst>
              <a:ext uri="{FF2B5EF4-FFF2-40B4-BE49-F238E27FC236}">
                <a16:creationId xmlns:a16="http://schemas.microsoft.com/office/drawing/2014/main" id="{C381D1DA-7499-42FD-9354-12B0FA736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5127625"/>
            <a:ext cx="24416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讲授学时：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endParaRPr lang="en-US" altLang="zh-CN" sz="32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042" name="Object 2"/>
          <p:cNvGraphicFramePr>
            <a:graphicFrameLocks noChangeAspect="1"/>
          </p:cNvGraphicFramePr>
          <p:nvPr/>
        </p:nvGraphicFramePr>
        <p:xfrm>
          <a:off x="3851275" y="2060575"/>
          <a:ext cx="2212975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0" name="Equation" r:id="rId4" imgW="1104840" imgH="406080" progId="Equation.DSMT4">
                  <p:embed/>
                </p:oleObj>
              </mc:Choice>
              <mc:Fallback>
                <p:oleObj name="Equation" r:id="rId4" imgW="1104840" imgH="406080" progId="Equation.DSMT4">
                  <p:embed/>
                  <p:pic>
                    <p:nvPicPr>
                      <p:cNvPr id="21504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060575"/>
                        <a:ext cx="2212975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43" name="Object 3"/>
          <p:cNvGraphicFramePr>
            <a:graphicFrameLocks noChangeAspect="1"/>
          </p:cNvGraphicFramePr>
          <p:nvPr/>
        </p:nvGraphicFramePr>
        <p:xfrm>
          <a:off x="4535488" y="3141663"/>
          <a:ext cx="2208212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1" name="Equation" r:id="rId6" imgW="952200" imgH="279360" progId="Equation.DSMT4">
                  <p:embed/>
                </p:oleObj>
              </mc:Choice>
              <mc:Fallback>
                <p:oleObj name="Equation" r:id="rId6" imgW="952200" imgH="279360" progId="Equation.DSMT4">
                  <p:embed/>
                  <p:pic>
                    <p:nvPicPr>
                      <p:cNvPr id="2150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5488" y="3141663"/>
                        <a:ext cx="2208212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44" name="Text Box 4"/>
          <p:cNvSpPr txBox="1">
            <a:spLocks noChangeArrowheads="1"/>
          </p:cNvSpPr>
          <p:nvPr/>
        </p:nvSpPr>
        <p:spPr bwMode="auto">
          <a:xfrm>
            <a:off x="576263" y="331143"/>
            <a:ext cx="52198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eaLnBrk="0" hangingPunct="0"/>
            <a:r>
              <a:rPr kumimoji="1"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</a:rPr>
              <a:t>2. </a:t>
            </a:r>
            <a:r>
              <a:rPr kumimoji="1"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</a:rPr>
              <a:t>单位冲激函数</a:t>
            </a:r>
            <a:r>
              <a:rPr kumimoji="1" lang="zh-CN" altLang="en-US" sz="2400" b="1" i="1" dirty="0">
                <a:solidFill>
                  <a:srgbClr val="0066FF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i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</a:t>
            </a:r>
            <a:r>
              <a:rPr kumimoji="1"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1" lang="en-US" altLang="zh-CN" sz="2400" b="1" i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kumimoji="1"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[</a:t>
            </a:r>
            <a:r>
              <a:rPr kumimoji="1"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非常重要</a:t>
            </a:r>
            <a:r>
              <a:rPr kumimoji="1"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]</a:t>
            </a:r>
            <a:endParaRPr kumimoji="1" lang="en-US" altLang="zh-CN" sz="2400" b="1" dirty="0">
              <a:solidFill>
                <a:srgbClr val="0066FF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15045" name="Group 5"/>
          <p:cNvGrpSpPr>
            <a:grpSpLocks/>
          </p:cNvGrpSpPr>
          <p:nvPr/>
        </p:nvGrpSpPr>
        <p:grpSpPr bwMode="auto">
          <a:xfrm>
            <a:off x="1219200" y="1066800"/>
            <a:ext cx="2452688" cy="2514600"/>
            <a:chOff x="768" y="672"/>
            <a:chExt cx="1545" cy="1584"/>
          </a:xfrm>
        </p:grpSpPr>
        <p:sp>
          <p:nvSpPr>
            <p:cNvPr id="215046" name="Line 6"/>
            <p:cNvSpPr>
              <a:spLocks noChangeShapeType="1"/>
            </p:cNvSpPr>
            <p:nvPr/>
          </p:nvSpPr>
          <p:spPr bwMode="auto">
            <a:xfrm>
              <a:off x="856" y="1920"/>
              <a:ext cx="12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047" name="Line 7"/>
            <p:cNvSpPr>
              <a:spLocks noChangeShapeType="1"/>
            </p:cNvSpPr>
            <p:nvPr/>
          </p:nvSpPr>
          <p:spPr bwMode="auto">
            <a:xfrm flipV="1">
              <a:off x="1424" y="768"/>
              <a:ext cx="0" cy="14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048" name="Line 8"/>
            <p:cNvSpPr>
              <a:spLocks noChangeShapeType="1"/>
            </p:cNvSpPr>
            <p:nvPr/>
          </p:nvSpPr>
          <p:spPr bwMode="auto">
            <a:xfrm>
              <a:off x="1232" y="1192"/>
              <a:ext cx="43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049" name="Text Box 9"/>
            <p:cNvSpPr txBox="1">
              <a:spLocks noChangeArrowheads="1"/>
            </p:cNvSpPr>
            <p:nvPr/>
          </p:nvSpPr>
          <p:spPr bwMode="auto">
            <a:xfrm>
              <a:off x="1400" y="1924"/>
              <a:ext cx="5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  <a:sym typeface="Symbol" panose="05050102010706020507" pitchFamily="18" charset="2"/>
                </a:rPr>
                <a:t>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/2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15050" name="Text Box 10"/>
            <p:cNvSpPr txBox="1">
              <a:spLocks noChangeArrowheads="1"/>
            </p:cNvSpPr>
            <p:nvPr/>
          </p:nvSpPr>
          <p:spPr bwMode="auto">
            <a:xfrm>
              <a:off x="808" y="904"/>
              <a:ext cx="38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1/</a:t>
              </a:r>
              <a:r>
                <a:rPr kumimoji="1" lang="en-US" altLang="zh-CN" sz="2400" b="1" i="1">
                  <a:latin typeface="Times New Roman" panose="02020603050405020304" pitchFamily="18" charset="0"/>
                  <a:sym typeface="Symbol" panose="05050102010706020507" pitchFamily="18" charset="2"/>
                </a:rPr>
                <a:t></a:t>
              </a:r>
            </a:p>
          </p:txBody>
        </p:sp>
        <p:sp>
          <p:nvSpPr>
            <p:cNvPr id="215051" name="Text Box 11"/>
            <p:cNvSpPr txBox="1">
              <a:spLocks noChangeArrowheads="1"/>
            </p:cNvSpPr>
            <p:nvPr/>
          </p:nvSpPr>
          <p:spPr bwMode="auto">
            <a:xfrm>
              <a:off x="2144" y="1896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15052" name="Text Box 12"/>
            <p:cNvSpPr txBox="1">
              <a:spLocks noChangeArrowheads="1"/>
            </p:cNvSpPr>
            <p:nvPr/>
          </p:nvSpPr>
          <p:spPr bwMode="auto">
            <a:xfrm>
              <a:off x="1498" y="672"/>
              <a:ext cx="3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p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(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215053" name="Line 13"/>
            <p:cNvSpPr>
              <a:spLocks noChangeShapeType="1"/>
            </p:cNvSpPr>
            <p:nvPr/>
          </p:nvSpPr>
          <p:spPr bwMode="auto">
            <a:xfrm>
              <a:off x="1232" y="1176"/>
              <a:ext cx="0" cy="7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054" name="Text Box 14"/>
            <p:cNvSpPr txBox="1">
              <a:spLocks noChangeArrowheads="1"/>
            </p:cNvSpPr>
            <p:nvPr/>
          </p:nvSpPr>
          <p:spPr bwMode="auto">
            <a:xfrm>
              <a:off x="768" y="1916"/>
              <a:ext cx="5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-</a:t>
              </a:r>
              <a:r>
                <a:rPr kumimoji="1" lang="en-US" altLang="zh-CN" sz="2400" b="1" i="1">
                  <a:latin typeface="Times New Roman" panose="02020603050405020304" pitchFamily="18" charset="0"/>
                  <a:sym typeface="Symbol" panose="05050102010706020507" pitchFamily="18" charset="2"/>
                </a:rPr>
                <a:t>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/2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15055" name="Line 15"/>
            <p:cNvSpPr>
              <a:spLocks noChangeShapeType="1"/>
            </p:cNvSpPr>
            <p:nvPr/>
          </p:nvSpPr>
          <p:spPr bwMode="auto">
            <a:xfrm>
              <a:off x="1664" y="1200"/>
              <a:ext cx="0" cy="7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15056" name="Object 16"/>
          <p:cNvGraphicFramePr>
            <a:graphicFrameLocks noChangeAspect="1"/>
          </p:cNvGraphicFramePr>
          <p:nvPr/>
        </p:nvGraphicFramePr>
        <p:xfrm>
          <a:off x="3743325" y="1160463"/>
          <a:ext cx="3709988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2" name="Equation" r:id="rId8" imgW="1854000" imgH="406080" progId="Equation.DSMT4">
                  <p:embed/>
                </p:oleObj>
              </mc:Choice>
              <mc:Fallback>
                <p:oleObj name="Equation" r:id="rId8" imgW="1854000" imgH="406080" progId="Equation.DSMT4">
                  <p:embed/>
                  <p:pic>
                    <p:nvPicPr>
                      <p:cNvPr id="215056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3325" y="1160463"/>
                        <a:ext cx="3709988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57" name="Text Box 17"/>
          <p:cNvSpPr txBox="1">
            <a:spLocks noChangeArrowheads="1"/>
          </p:cNvSpPr>
          <p:nvPr/>
        </p:nvSpPr>
        <p:spPr bwMode="auto">
          <a:xfrm>
            <a:off x="791592" y="3932237"/>
            <a:ext cx="1103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定义：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215058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19675"/>
              </p:ext>
            </p:extLst>
          </p:nvPr>
        </p:nvGraphicFramePr>
        <p:xfrm>
          <a:off x="1223392" y="4364037"/>
          <a:ext cx="2341562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3" name="公式" r:id="rId10" imgW="2717640" imgH="965160" progId="Equation.3">
                  <p:embed/>
                </p:oleObj>
              </mc:Choice>
              <mc:Fallback>
                <p:oleObj name="公式" r:id="rId10" imgW="2717640" imgH="965160" progId="Equation.3">
                  <p:embed/>
                  <p:pic>
                    <p:nvPicPr>
                      <p:cNvPr id="215058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3392" y="4364037"/>
                        <a:ext cx="2341562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5059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614812"/>
              </p:ext>
            </p:extLst>
          </p:nvPr>
        </p:nvGraphicFramePr>
        <p:xfrm>
          <a:off x="1296417" y="5264150"/>
          <a:ext cx="2038350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4" name="公式" r:id="rId12" imgW="863280" imgH="330120" progId="Equation.3">
                  <p:embed/>
                </p:oleObj>
              </mc:Choice>
              <mc:Fallback>
                <p:oleObj name="公式" r:id="rId12" imgW="863280" imgH="330120" progId="Equation.3">
                  <p:embed/>
                  <p:pic>
                    <p:nvPicPr>
                      <p:cNvPr id="215059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417" y="5264150"/>
                        <a:ext cx="2038350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060" name="Group 20"/>
          <p:cNvGrpSpPr>
            <a:grpSpLocks/>
          </p:cNvGrpSpPr>
          <p:nvPr/>
        </p:nvGrpSpPr>
        <p:grpSpPr bwMode="auto">
          <a:xfrm>
            <a:off x="4499992" y="4291012"/>
            <a:ext cx="2830512" cy="1628775"/>
            <a:chOff x="2918" y="2556"/>
            <a:chExt cx="1783" cy="1026"/>
          </a:xfrm>
        </p:grpSpPr>
        <p:sp>
          <p:nvSpPr>
            <p:cNvPr id="215061" name="Line 21"/>
            <p:cNvSpPr>
              <a:spLocks noChangeShapeType="1"/>
            </p:cNvSpPr>
            <p:nvPr/>
          </p:nvSpPr>
          <p:spPr bwMode="auto">
            <a:xfrm>
              <a:off x="3048" y="3292"/>
              <a:ext cx="14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062" name="Line 22"/>
            <p:cNvSpPr>
              <a:spLocks noChangeShapeType="1"/>
            </p:cNvSpPr>
            <p:nvPr/>
          </p:nvSpPr>
          <p:spPr bwMode="auto">
            <a:xfrm flipV="1">
              <a:off x="3240" y="2680"/>
              <a:ext cx="0" cy="8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063" name="Text Box 23"/>
            <p:cNvSpPr txBox="1">
              <a:spLocks noChangeArrowheads="1"/>
            </p:cNvSpPr>
            <p:nvPr/>
          </p:nvSpPr>
          <p:spPr bwMode="auto">
            <a:xfrm>
              <a:off x="4532" y="3220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15064" name="Text Box 24"/>
            <p:cNvSpPr txBox="1">
              <a:spLocks noChangeArrowheads="1"/>
            </p:cNvSpPr>
            <p:nvPr/>
          </p:nvSpPr>
          <p:spPr bwMode="auto">
            <a:xfrm>
              <a:off x="3272" y="2556"/>
              <a:ext cx="3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  <a:sym typeface="Symbol" panose="05050102010706020507" pitchFamily="18" charset="2"/>
                </a:rPr>
                <a:t>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kumimoji="1" lang="en-US" altLang="zh-CN" sz="2400" b="1" i="1">
                  <a:latin typeface="Times New Roman" panose="02020603050405020304" pitchFamily="18" charset="0"/>
                  <a:sym typeface="Symbol" panose="05050102010706020507" pitchFamily="18" charset="2"/>
                </a:rPr>
                <a:t>t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</a:p>
          </p:txBody>
        </p:sp>
        <p:sp>
          <p:nvSpPr>
            <p:cNvPr id="215065" name="Line 25"/>
            <p:cNvSpPr>
              <a:spLocks noChangeShapeType="1"/>
            </p:cNvSpPr>
            <p:nvPr/>
          </p:nvSpPr>
          <p:spPr bwMode="auto">
            <a:xfrm flipV="1">
              <a:off x="3240" y="2896"/>
              <a:ext cx="0" cy="396"/>
            </a:xfrm>
            <a:prstGeom prst="line">
              <a:avLst/>
            </a:prstGeom>
            <a:noFill/>
            <a:ln w="25400">
              <a:solidFill>
                <a:srgbClr val="FF00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066" name="Text Box 26"/>
            <p:cNvSpPr txBox="1">
              <a:spLocks noChangeArrowheads="1"/>
            </p:cNvSpPr>
            <p:nvPr/>
          </p:nvSpPr>
          <p:spPr bwMode="auto">
            <a:xfrm>
              <a:off x="2918" y="2776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215067" name="Text Box 27"/>
            <p:cNvSpPr txBox="1">
              <a:spLocks noChangeArrowheads="1"/>
            </p:cNvSpPr>
            <p:nvPr/>
          </p:nvSpPr>
          <p:spPr bwMode="auto">
            <a:xfrm>
              <a:off x="3020" y="329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08578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5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0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57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7FF284-9AA3-4A68-9002-3D4963E93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648E5A-CF64-4266-932E-274557207202}" type="datetime1">
              <a:rPr lang="zh-CN" altLang="en-US" smtClean="0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E2A9D9-E6D6-47E0-BA00-846536FE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DC442D-6E43-48A3-B0C4-B2EB43C81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9A88-BB01-4C3C-B2FB-163983272EDA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0AE1CB-1B8F-4E99-B8E3-E7554BD1B006}"/>
              </a:ext>
            </a:extLst>
          </p:cNvPr>
          <p:cNvSpPr txBox="1"/>
          <p:nvPr/>
        </p:nvSpPr>
        <p:spPr>
          <a:xfrm>
            <a:off x="827584" y="404664"/>
            <a:ext cx="763284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狄拉克</a:t>
            </a:r>
            <a:r>
              <a:rPr lang="el-GR" altLang="zh-CN" sz="2800" dirty="0"/>
              <a:t>δ</a:t>
            </a:r>
            <a:r>
              <a:rPr lang="zh-CN" altLang="en-US" sz="2800" dirty="0"/>
              <a:t>函数 （百度百科）</a:t>
            </a:r>
            <a:endParaRPr lang="en-US" altLang="zh-CN" sz="2800" dirty="0"/>
          </a:p>
          <a:p>
            <a:endParaRPr lang="en-US" altLang="zh-CN" dirty="0"/>
          </a:p>
          <a:p>
            <a:r>
              <a:rPr lang="zh-CN" altLang="en-US" sz="2200" dirty="0"/>
              <a:t>最早由著名理论物理学家保罗</a:t>
            </a:r>
            <a:r>
              <a:rPr lang="en-US" altLang="zh-CN" sz="2200" dirty="0"/>
              <a:t>·</a:t>
            </a:r>
            <a:r>
              <a:rPr lang="zh-CN" altLang="en-US" sz="2200" dirty="0"/>
              <a:t>狄拉克</a:t>
            </a:r>
            <a:r>
              <a:rPr lang="en-US" altLang="zh-CN" sz="2200" dirty="0"/>
              <a:t>1930</a:t>
            </a:r>
            <a:r>
              <a:rPr lang="zh-CN" altLang="en-US" sz="2200" dirty="0"/>
              <a:t>年在他的量子力学著作著作</a:t>
            </a:r>
            <a:r>
              <a:rPr lang="en-US" altLang="zh-CN" sz="2200" dirty="0"/>
              <a:t>《</a:t>
            </a:r>
            <a:r>
              <a:rPr lang="zh-CN" altLang="en-US" sz="2200" dirty="0"/>
              <a:t>量子力学原理</a:t>
            </a:r>
            <a:r>
              <a:rPr lang="en-US" altLang="zh-CN" sz="2200" dirty="0"/>
              <a:t>》</a:t>
            </a:r>
            <a:r>
              <a:rPr lang="zh-CN" altLang="en-US" sz="2200" dirty="0"/>
              <a:t>中提出。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b="1" dirty="0"/>
              <a:t>狄拉克</a:t>
            </a:r>
            <a:r>
              <a:rPr lang="en-US" altLang="zh-CN" sz="2200" b="1" dirty="0"/>
              <a:t>δ</a:t>
            </a:r>
            <a:r>
              <a:rPr lang="zh-CN" altLang="en-US" sz="2200" b="1" dirty="0"/>
              <a:t>函数</a:t>
            </a:r>
            <a:r>
              <a:rPr lang="zh-CN" altLang="en-US" sz="2200" dirty="0"/>
              <a:t>是一个广义函数，在物理学中常用其表示质点、点电荷等理想模型的密度分布，该函数在除了零以外的点取值都等于零，而其在整个定义域上的积分等于</a:t>
            </a:r>
            <a:r>
              <a:rPr lang="en-US" altLang="zh-CN" sz="2200" dirty="0"/>
              <a:t>1</a:t>
            </a:r>
            <a:r>
              <a:rPr lang="zh-CN" altLang="en-US" sz="2200" dirty="0"/>
              <a:t>。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dirty="0"/>
              <a:t>物理学中常常要研究一个物理量在空间或时间中分布的密度，例如质量密度、电荷密度、每单位时间传递的动量（即力）等等，但是物理学中又常用到</a:t>
            </a:r>
            <a:r>
              <a:rPr lang="zh-CN" altLang="en-US" sz="2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质点</a:t>
            </a:r>
            <a:r>
              <a:rPr lang="zh-CN" altLang="en-US" sz="2200" dirty="0"/>
              <a:t>、</a:t>
            </a:r>
            <a:r>
              <a:rPr lang="zh-CN" altLang="en-US" sz="2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点电荷</a:t>
            </a:r>
            <a:r>
              <a:rPr lang="zh-CN" altLang="en-US" sz="2200" dirty="0"/>
              <a:t>、瞬时力等抽象模型，他们不是连续分布于空间或时间中，而是集中在空间中的某一点或者时间中的某一瞬时。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en-US" altLang="zh-CN" sz="2200" dirty="0"/>
              <a:t>δ</a:t>
            </a:r>
            <a:r>
              <a:rPr lang="zh-CN" altLang="en-US" sz="2200" dirty="0"/>
              <a:t>分布在</a:t>
            </a:r>
            <a:r>
              <a:rPr lang="zh-CN" altLang="en-US" sz="2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偏微分方程</a:t>
            </a:r>
            <a:r>
              <a:rPr lang="zh-CN" altLang="en-US" sz="2200" dirty="0"/>
              <a:t>、</a:t>
            </a:r>
            <a:r>
              <a:rPr lang="zh-CN" altLang="en-US" sz="2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数学物理方法</a:t>
            </a:r>
            <a:r>
              <a:rPr lang="zh-CN" altLang="en-US" sz="2200" dirty="0"/>
              <a:t>、</a:t>
            </a:r>
            <a:r>
              <a:rPr lang="zh-CN" altLang="en-US" sz="2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傅立叶分析</a:t>
            </a:r>
            <a:r>
              <a:rPr lang="zh-CN" altLang="en-US" sz="2200" dirty="0"/>
              <a:t>和</a:t>
            </a:r>
            <a:r>
              <a:rPr lang="zh-CN" altLang="en-US" sz="2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概率论</a:t>
            </a:r>
            <a:r>
              <a:rPr lang="zh-CN" altLang="en-US" sz="2200" dirty="0"/>
              <a:t>里都有很重要的应用。</a:t>
            </a:r>
          </a:p>
        </p:txBody>
      </p:sp>
    </p:spTree>
    <p:extLst>
      <p:ext uri="{BB962C8B-B14F-4D97-AF65-F5344CB8AC3E}">
        <p14:creationId xmlns:p14="http://schemas.microsoft.com/office/powerpoint/2010/main" val="1181765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13" name="Rectangle 29"/>
          <p:cNvSpPr>
            <a:spLocks noChangeArrowheads="1"/>
          </p:cNvSpPr>
          <p:nvPr/>
        </p:nvSpPr>
        <p:spPr bwMode="auto">
          <a:xfrm>
            <a:off x="182563" y="490860"/>
            <a:ext cx="4708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en-US" altLang="zh-CN" sz="2400" b="1">
                <a:solidFill>
                  <a:srgbClr val="0066FF"/>
                </a:solidFill>
                <a:latin typeface="Times New Roman" panose="02020603050405020304" pitchFamily="18" charset="0"/>
              </a:rPr>
              <a:t>3. </a:t>
            </a:r>
            <a:r>
              <a:rPr kumimoji="1" lang="zh-CN" altLang="en-US" sz="2400" b="1">
                <a:solidFill>
                  <a:srgbClr val="0066FF"/>
                </a:solidFill>
                <a:latin typeface="Times New Roman" panose="02020603050405020304" pitchFamily="18" charset="0"/>
              </a:rPr>
              <a:t>单位冲激函数的延迟  </a:t>
            </a:r>
            <a:r>
              <a:rPr kumimoji="1" lang="zh-CN" altLang="en-US" sz="2400" b="1" i="1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 </a:t>
            </a:r>
            <a:r>
              <a:rPr kumimoji="1" lang="en-US" altLang="zh-CN" sz="2400" b="1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1" lang="en-US" altLang="zh-CN" sz="2400" b="1" i="1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kumimoji="1" lang="en-US" altLang="zh-CN" sz="240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kumimoji="1" lang="en-US" altLang="zh-CN" sz="2400" b="1" i="1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kumimoji="1" lang="en-US" altLang="zh-CN" sz="2400" b="1" baseline="-2500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0</a:t>
            </a:r>
            <a:r>
              <a:rPr kumimoji="1" lang="en-US" altLang="zh-CN" sz="2400" b="1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graphicFrame>
        <p:nvGraphicFramePr>
          <p:cNvPr id="221214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2357083"/>
              </p:ext>
            </p:extLst>
          </p:nvPr>
        </p:nvGraphicFramePr>
        <p:xfrm>
          <a:off x="1000125" y="1486222"/>
          <a:ext cx="333375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50" name="公式" r:id="rId4" imgW="1396800" imgH="583920" progId="Equation.3">
                  <p:embed/>
                </p:oleObj>
              </mc:Choice>
              <mc:Fallback>
                <p:oleObj name="公式" r:id="rId4" imgW="1396800" imgH="583920" progId="Equation.3">
                  <p:embed/>
                  <p:pic>
                    <p:nvPicPr>
                      <p:cNvPr id="221214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1486222"/>
                        <a:ext cx="333375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1228" name="Group 44"/>
          <p:cNvGrpSpPr>
            <a:grpSpLocks/>
          </p:cNvGrpSpPr>
          <p:nvPr/>
        </p:nvGrpSpPr>
        <p:grpSpPr bwMode="auto">
          <a:xfrm>
            <a:off x="4679950" y="1265560"/>
            <a:ext cx="3441700" cy="1803400"/>
            <a:chOff x="3249" y="1890"/>
            <a:chExt cx="2168" cy="1136"/>
          </a:xfrm>
        </p:grpSpPr>
        <p:sp>
          <p:nvSpPr>
            <p:cNvPr id="221229" name="Line 45"/>
            <p:cNvSpPr>
              <a:spLocks noChangeShapeType="1"/>
            </p:cNvSpPr>
            <p:nvPr/>
          </p:nvSpPr>
          <p:spPr bwMode="auto">
            <a:xfrm>
              <a:off x="3328" y="2774"/>
              <a:ext cx="18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230" name="Line 46"/>
            <p:cNvSpPr>
              <a:spLocks noChangeShapeType="1"/>
            </p:cNvSpPr>
            <p:nvPr/>
          </p:nvSpPr>
          <p:spPr bwMode="auto">
            <a:xfrm flipV="1">
              <a:off x="3520" y="2128"/>
              <a:ext cx="0" cy="7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231" name="Text Box 47"/>
            <p:cNvSpPr txBox="1">
              <a:spLocks noChangeArrowheads="1"/>
            </p:cNvSpPr>
            <p:nvPr/>
          </p:nvSpPr>
          <p:spPr bwMode="auto">
            <a:xfrm>
              <a:off x="5248" y="2592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</a:p>
          </p:txBody>
        </p:sp>
        <p:sp>
          <p:nvSpPr>
            <p:cNvPr id="221232" name="Text Box 48"/>
            <p:cNvSpPr txBox="1">
              <a:spLocks noChangeArrowheads="1"/>
            </p:cNvSpPr>
            <p:nvPr/>
          </p:nvSpPr>
          <p:spPr bwMode="auto">
            <a:xfrm>
              <a:off x="3319" y="2250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endParaRPr kumimoji="1" lang="zh-CN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21233" name="Line 49"/>
            <p:cNvSpPr>
              <a:spLocks noChangeShapeType="1"/>
            </p:cNvSpPr>
            <p:nvPr/>
          </p:nvSpPr>
          <p:spPr bwMode="auto">
            <a:xfrm flipV="1">
              <a:off x="3943" y="2320"/>
              <a:ext cx="0" cy="45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234" name="Text Box 50"/>
            <p:cNvSpPr txBox="1">
              <a:spLocks noChangeArrowheads="1"/>
            </p:cNvSpPr>
            <p:nvPr/>
          </p:nvSpPr>
          <p:spPr bwMode="auto">
            <a:xfrm>
              <a:off x="4541" y="2250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endParaRPr kumimoji="1" lang="zh-CN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21235" name="Text Box 51"/>
            <p:cNvSpPr txBox="1">
              <a:spLocks noChangeArrowheads="1"/>
            </p:cNvSpPr>
            <p:nvPr/>
          </p:nvSpPr>
          <p:spPr bwMode="auto">
            <a:xfrm>
              <a:off x="3535" y="1890"/>
              <a:ext cx="6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 </a:t>
              </a:r>
              <a:r>
                <a:rPr kumimoji="1"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t</a:t>
              </a:r>
              <a:r>
                <a:rPr kumimoji="1"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-</a:t>
              </a:r>
              <a:r>
                <a:rPr kumimoji="1" lang="en-US" altLang="zh-CN" sz="2400" b="1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t</a:t>
              </a:r>
              <a:r>
                <a:rPr kumimoji="1" lang="en-US" altLang="zh-CN" sz="2400" b="1" baseline="-25000" dirty="0">
                  <a:latin typeface="Times New Roman" panose="02020603050405020304" pitchFamily="18" charset="0"/>
                  <a:sym typeface="Symbol" panose="05050102010706020507" pitchFamily="18" charset="2"/>
                </a:rPr>
                <a:t>0</a:t>
              </a:r>
              <a:r>
                <a:rPr kumimoji="1" lang="en-US" altLang="zh-CN" sz="2400" b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endParaRPr kumimoji="1"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221236" name="Text Box 52"/>
            <p:cNvSpPr txBox="1">
              <a:spLocks noChangeArrowheads="1"/>
            </p:cNvSpPr>
            <p:nvPr/>
          </p:nvSpPr>
          <p:spPr bwMode="auto">
            <a:xfrm>
              <a:off x="3847" y="2704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0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21237" name="Text Box 53"/>
            <p:cNvSpPr txBox="1">
              <a:spLocks noChangeArrowheads="1"/>
            </p:cNvSpPr>
            <p:nvPr/>
          </p:nvSpPr>
          <p:spPr bwMode="auto">
            <a:xfrm>
              <a:off x="3249" y="273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221238" name="Text Box 54"/>
            <p:cNvSpPr txBox="1">
              <a:spLocks noChangeArrowheads="1"/>
            </p:cNvSpPr>
            <p:nvPr/>
          </p:nvSpPr>
          <p:spPr bwMode="auto">
            <a:xfrm>
              <a:off x="4010" y="2247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(1)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9" name="Group 2"/>
          <p:cNvGrpSpPr>
            <a:grpSpLocks/>
          </p:cNvGrpSpPr>
          <p:nvPr/>
        </p:nvGrpSpPr>
        <p:grpSpPr bwMode="auto">
          <a:xfrm>
            <a:off x="899592" y="5200070"/>
            <a:ext cx="3106737" cy="1524000"/>
            <a:chOff x="3320" y="816"/>
            <a:chExt cx="1957" cy="960"/>
          </a:xfrm>
        </p:grpSpPr>
        <p:grpSp>
          <p:nvGrpSpPr>
            <p:cNvPr id="60" name="Group 3"/>
            <p:cNvGrpSpPr>
              <a:grpSpLocks/>
            </p:cNvGrpSpPr>
            <p:nvPr/>
          </p:nvGrpSpPr>
          <p:grpSpPr bwMode="auto">
            <a:xfrm>
              <a:off x="3320" y="816"/>
              <a:ext cx="1957" cy="960"/>
              <a:chOff x="3320" y="816"/>
              <a:chExt cx="1957" cy="960"/>
            </a:xfrm>
          </p:grpSpPr>
          <p:grpSp>
            <p:nvGrpSpPr>
              <p:cNvPr id="62" name="Group 4"/>
              <p:cNvGrpSpPr>
                <a:grpSpLocks/>
              </p:cNvGrpSpPr>
              <p:nvPr/>
            </p:nvGrpSpPr>
            <p:grpSpPr bwMode="auto">
              <a:xfrm>
                <a:off x="3320" y="816"/>
                <a:ext cx="1957" cy="864"/>
                <a:chOff x="3312" y="816"/>
                <a:chExt cx="1957" cy="864"/>
              </a:xfrm>
            </p:grpSpPr>
            <p:sp>
              <p:nvSpPr>
                <p:cNvPr id="64" name="Line 5"/>
                <p:cNvSpPr>
                  <a:spLocks noChangeShapeType="1"/>
                </p:cNvSpPr>
                <p:nvPr/>
              </p:nvSpPr>
              <p:spPr bwMode="auto">
                <a:xfrm>
                  <a:off x="3552" y="1536"/>
                  <a:ext cx="15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5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3648" y="960"/>
                  <a:ext cx="0" cy="7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6" name="Line 7"/>
                <p:cNvSpPr>
                  <a:spLocks noChangeShapeType="1"/>
                </p:cNvSpPr>
                <p:nvPr/>
              </p:nvSpPr>
              <p:spPr bwMode="auto">
                <a:xfrm>
                  <a:off x="3648" y="1152"/>
                  <a:ext cx="1056" cy="0"/>
                </a:xfrm>
                <a:prstGeom prst="line">
                  <a:avLst/>
                </a:prstGeom>
                <a:noFill/>
                <a:ln w="38100">
                  <a:solidFill>
                    <a:srgbClr val="FF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7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5100" y="1392"/>
                  <a:ext cx="169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/>
                  <a:r>
                    <a:rPr kumimoji="1" lang="en-US" altLang="zh-CN" sz="2400" b="1" i="1">
                      <a:latin typeface="Times New Roman" panose="02020603050405020304" pitchFamily="18" charset="0"/>
                    </a:rPr>
                    <a:t>t</a:t>
                  </a:r>
                  <a:endParaRPr kumimoji="1" lang="en-US" altLang="zh-CN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8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3696" y="816"/>
                  <a:ext cx="381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/>
                  <a:r>
                    <a:rPr kumimoji="1" lang="en-US" altLang="zh-CN" sz="2400" b="1" i="1"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</a:t>
                  </a:r>
                  <a:r>
                    <a:rPr kumimoji="1" lang="en-US" altLang="zh-CN" sz="2400" b="1"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(</a:t>
                  </a:r>
                  <a:r>
                    <a:rPr kumimoji="1" lang="en-US" altLang="zh-CN" sz="2400" b="1" i="1"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t</a:t>
                  </a:r>
                  <a:r>
                    <a:rPr kumimoji="1" lang="en-US" altLang="zh-CN" sz="2400" b="1"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)</a:t>
                  </a:r>
                  <a:endParaRPr kumimoji="1" lang="en-US" altLang="zh-CN" sz="2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69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3312" y="1536"/>
                  <a:ext cx="336" cy="0"/>
                </a:xfrm>
                <a:prstGeom prst="line">
                  <a:avLst/>
                </a:prstGeom>
                <a:noFill/>
                <a:ln w="38100">
                  <a:solidFill>
                    <a:srgbClr val="FF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70" name="Line 11"/>
                <p:cNvSpPr>
                  <a:spLocks noChangeShapeType="1"/>
                </p:cNvSpPr>
                <p:nvPr/>
              </p:nvSpPr>
              <p:spPr bwMode="auto">
                <a:xfrm>
                  <a:off x="3648" y="1152"/>
                  <a:ext cx="0" cy="384"/>
                </a:xfrm>
                <a:prstGeom prst="line">
                  <a:avLst/>
                </a:prstGeom>
                <a:noFill/>
                <a:ln w="38100">
                  <a:solidFill>
                    <a:srgbClr val="FF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3" name="Text Box 12"/>
              <p:cNvSpPr txBox="1">
                <a:spLocks noChangeArrowheads="1"/>
              </p:cNvSpPr>
              <p:nvPr/>
            </p:nvSpPr>
            <p:spPr bwMode="auto">
              <a:xfrm>
                <a:off x="3638" y="1488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latin typeface="Times New Roman" panose="02020603050405020304" pitchFamily="18" charset="0"/>
                  </a:rPr>
                  <a:t>0</a:t>
                </a:r>
              </a:p>
            </p:txBody>
          </p:sp>
        </p:grpSp>
        <p:sp>
          <p:nvSpPr>
            <p:cNvPr id="61" name="Text Box 13"/>
            <p:cNvSpPr txBox="1">
              <a:spLocks noChangeArrowheads="1"/>
            </p:cNvSpPr>
            <p:nvPr/>
          </p:nvSpPr>
          <p:spPr bwMode="auto">
            <a:xfrm>
              <a:off x="3435" y="106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71" name="Group 14"/>
          <p:cNvGrpSpPr>
            <a:grpSpLocks/>
          </p:cNvGrpSpPr>
          <p:nvPr/>
        </p:nvGrpSpPr>
        <p:grpSpPr bwMode="auto">
          <a:xfrm>
            <a:off x="909117" y="3447470"/>
            <a:ext cx="2830512" cy="1628775"/>
            <a:chOff x="590" y="1848"/>
            <a:chExt cx="1783" cy="1026"/>
          </a:xfrm>
        </p:grpSpPr>
        <p:sp>
          <p:nvSpPr>
            <p:cNvPr id="72" name="Line 15"/>
            <p:cNvSpPr>
              <a:spLocks noChangeShapeType="1"/>
            </p:cNvSpPr>
            <p:nvPr/>
          </p:nvSpPr>
          <p:spPr bwMode="auto">
            <a:xfrm>
              <a:off x="720" y="2584"/>
              <a:ext cx="14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3" name="Line 16"/>
            <p:cNvSpPr>
              <a:spLocks noChangeShapeType="1"/>
            </p:cNvSpPr>
            <p:nvPr/>
          </p:nvSpPr>
          <p:spPr bwMode="auto">
            <a:xfrm flipV="1">
              <a:off x="912" y="1972"/>
              <a:ext cx="0" cy="8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Text Box 17"/>
            <p:cNvSpPr txBox="1">
              <a:spLocks noChangeArrowheads="1"/>
            </p:cNvSpPr>
            <p:nvPr/>
          </p:nvSpPr>
          <p:spPr bwMode="auto">
            <a:xfrm>
              <a:off x="2204" y="2512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75" name="Text Box 18"/>
            <p:cNvSpPr txBox="1">
              <a:spLocks noChangeArrowheads="1"/>
            </p:cNvSpPr>
            <p:nvPr/>
          </p:nvSpPr>
          <p:spPr bwMode="auto">
            <a:xfrm>
              <a:off x="944" y="1848"/>
              <a:ext cx="3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  <a:sym typeface="Symbol" panose="05050102010706020507" pitchFamily="18" charset="2"/>
                </a:rPr>
                <a:t>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kumimoji="1" lang="en-US" altLang="zh-CN" sz="2400" b="1" i="1">
                  <a:latin typeface="Times New Roman" panose="02020603050405020304" pitchFamily="18" charset="0"/>
                  <a:sym typeface="Symbol" panose="05050102010706020507" pitchFamily="18" charset="2"/>
                </a:rPr>
                <a:t>t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</a:p>
          </p:txBody>
        </p:sp>
        <p:sp>
          <p:nvSpPr>
            <p:cNvPr id="76" name="Line 19"/>
            <p:cNvSpPr>
              <a:spLocks noChangeShapeType="1"/>
            </p:cNvSpPr>
            <p:nvPr/>
          </p:nvSpPr>
          <p:spPr bwMode="auto">
            <a:xfrm flipV="1">
              <a:off x="912" y="2188"/>
              <a:ext cx="0" cy="396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" name="Text Box 20"/>
            <p:cNvSpPr txBox="1">
              <a:spLocks noChangeArrowheads="1"/>
            </p:cNvSpPr>
            <p:nvPr/>
          </p:nvSpPr>
          <p:spPr bwMode="auto">
            <a:xfrm>
              <a:off x="590" y="2068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78" name="Text Box 21"/>
            <p:cNvSpPr txBox="1">
              <a:spLocks noChangeArrowheads="1"/>
            </p:cNvSpPr>
            <p:nvPr/>
          </p:nvSpPr>
          <p:spPr bwMode="auto">
            <a:xfrm>
              <a:off x="692" y="258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0</a:t>
              </a:r>
            </a:p>
          </p:txBody>
        </p:sp>
      </p:grpSp>
      <p:graphicFrame>
        <p:nvGraphicFramePr>
          <p:cNvPr id="79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6151449"/>
              </p:ext>
            </p:extLst>
          </p:nvPr>
        </p:nvGraphicFramePr>
        <p:xfrm>
          <a:off x="4211960" y="5592183"/>
          <a:ext cx="1976437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51" name="公式" r:id="rId6" imgW="901440" imgH="406080" progId="Equation.3">
                  <p:embed/>
                </p:oleObj>
              </mc:Choice>
              <mc:Fallback>
                <p:oleObj name="公式" r:id="rId6" imgW="901440" imgH="406080" progId="Equation.3">
                  <p:embed/>
                  <p:pic>
                    <p:nvPicPr>
                      <p:cNvPr id="22530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5592183"/>
                        <a:ext cx="1976437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159316"/>
              </p:ext>
            </p:extLst>
          </p:nvPr>
        </p:nvGraphicFramePr>
        <p:xfrm>
          <a:off x="4176515" y="4076121"/>
          <a:ext cx="21717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52" name="公式" r:id="rId8" imgW="990360" imgH="330120" progId="Equation.3">
                  <p:embed/>
                </p:oleObj>
              </mc:Choice>
              <mc:Fallback>
                <p:oleObj name="公式" r:id="rId8" imgW="990360" imgH="330120" progId="Equation.3">
                  <p:embed/>
                  <p:pic>
                    <p:nvPicPr>
                      <p:cNvPr id="225304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6515" y="4076121"/>
                        <a:ext cx="2171700" cy="72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Rectangle 41"/>
          <p:cNvSpPr txBox="1">
            <a:spLocks noChangeArrowheads="1"/>
          </p:cNvSpPr>
          <p:nvPr/>
        </p:nvSpPr>
        <p:spPr>
          <a:xfrm>
            <a:off x="539552" y="3059327"/>
            <a:ext cx="3636963" cy="68421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9pPr>
          </a:lstStyle>
          <a:p>
            <a:pPr algn="just"/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4. </a:t>
            </a:r>
            <a:r>
              <a: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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与</a:t>
            </a:r>
            <a:r>
              <a:rPr lang="zh-CN" altLang="en-US" sz="2400" b="1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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的关系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596507-E0B6-41CD-8D1F-709EA3F62034}"/>
              </a:ext>
            </a:extLst>
          </p:cNvPr>
          <p:cNvSpPr txBox="1"/>
          <p:nvPr/>
        </p:nvSpPr>
        <p:spPr>
          <a:xfrm>
            <a:off x="6731464" y="5220618"/>
            <a:ext cx="16574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可以利用原始定义加以证明</a:t>
            </a:r>
          </a:p>
        </p:txBody>
      </p:sp>
    </p:spTree>
    <p:extLst>
      <p:ext uri="{BB962C8B-B14F-4D97-AF65-F5344CB8AC3E}">
        <p14:creationId xmlns:p14="http://schemas.microsoft.com/office/powerpoint/2010/main" val="4270356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1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1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213" grpId="0" build="p" autoUpdateAnimBg="0"/>
      <p:bldP spid="8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ChangeArrowheads="1"/>
          </p:cNvSpPr>
          <p:nvPr/>
        </p:nvSpPr>
        <p:spPr bwMode="auto">
          <a:xfrm>
            <a:off x="1835671" y="1702842"/>
            <a:ext cx="1439863" cy="457200"/>
          </a:xfrm>
          <a:prstGeom prst="rect">
            <a:avLst/>
          </a:prstGeom>
          <a:solidFill>
            <a:srgbClr val="99FF99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3235" name="Text Box 3"/>
          <p:cNvSpPr txBox="1">
            <a:spLocks noChangeArrowheads="1"/>
          </p:cNvSpPr>
          <p:nvPr/>
        </p:nvSpPr>
        <p:spPr bwMode="auto">
          <a:xfrm>
            <a:off x="288924" y="229543"/>
            <a:ext cx="676009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kumimoji="1" lang="en-US" altLang="zh-CN" sz="2400" dirty="0">
                <a:solidFill>
                  <a:srgbClr val="0066FF"/>
                </a:solidFill>
                <a:latin typeface="Times New Roman" panose="02020603050405020304" pitchFamily="18" charset="0"/>
              </a:rPr>
              <a:t>5.   </a:t>
            </a:r>
            <a:r>
              <a:rPr kumimoji="1" lang="en-US" altLang="zh-CN" sz="2400" b="1" i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 </a:t>
            </a:r>
            <a:r>
              <a:rPr kumimoji="1"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函数的筛分性（</a:t>
            </a:r>
            <a:r>
              <a:rPr lang="en-US" altLang="zh-CN" sz="2400" b="1" dirty="0">
                <a:solidFill>
                  <a:srgbClr val="0066FF"/>
                </a:solidFill>
                <a:sym typeface="Symbol" panose="05050102010706020507" pitchFamily="18" charset="2"/>
              </a:rPr>
              <a:t>s</a:t>
            </a:r>
            <a:r>
              <a:rPr kumimoji="1"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ampling</a:t>
            </a:r>
            <a:r>
              <a:rPr kumimoji="1"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，或叫采样性）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 </a:t>
            </a:r>
          </a:p>
        </p:txBody>
      </p:sp>
      <p:graphicFrame>
        <p:nvGraphicFramePr>
          <p:cNvPr id="2232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464893"/>
              </p:ext>
            </p:extLst>
          </p:nvPr>
        </p:nvGraphicFramePr>
        <p:xfrm>
          <a:off x="1300684" y="1485354"/>
          <a:ext cx="2400300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8" name="公式" r:id="rId4" imgW="927000" imgH="330120" progId="Equation.3">
                  <p:embed/>
                </p:oleObj>
              </mc:Choice>
              <mc:Fallback>
                <p:oleObj name="公式" r:id="rId4" imgW="927000" imgH="330120" progId="Equation.3">
                  <p:embed/>
                  <p:pic>
                    <p:nvPicPr>
                      <p:cNvPr id="22323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684" y="1485354"/>
                        <a:ext cx="2400300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6526304"/>
              </p:ext>
            </p:extLst>
          </p:nvPr>
        </p:nvGraphicFramePr>
        <p:xfrm>
          <a:off x="2123009" y="2672804"/>
          <a:ext cx="348615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9" name="公式" r:id="rId6" imgW="1663560" imgH="330120" progId="Equation.3">
                  <p:embed/>
                </p:oleObj>
              </mc:Choice>
              <mc:Fallback>
                <p:oleObj name="公式" r:id="rId6" imgW="1663560" imgH="330120" progId="Equation.3">
                  <p:embed/>
                  <p:pic>
                    <p:nvPicPr>
                      <p:cNvPr id="22323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009" y="2672804"/>
                        <a:ext cx="348615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38" name="Text Box 6"/>
          <p:cNvSpPr txBox="1">
            <a:spLocks noChangeArrowheads="1"/>
          </p:cNvSpPr>
          <p:nvPr/>
        </p:nvSpPr>
        <p:spPr bwMode="auto">
          <a:xfrm>
            <a:off x="538684" y="2745829"/>
            <a:ext cx="1409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zh-CN" altLang="en-US" sz="2400" b="1">
                <a:latin typeface="Times New Roman" panose="02020603050405020304" pitchFamily="18" charset="0"/>
              </a:rPr>
              <a:t>同理有：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22323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616175"/>
              </p:ext>
            </p:extLst>
          </p:nvPr>
        </p:nvGraphicFramePr>
        <p:xfrm>
          <a:off x="1813446" y="4484142"/>
          <a:ext cx="3535363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0" name="Equation" r:id="rId8" imgW="1587240" imgH="406080" progId="Equation.DSMT4">
                  <p:embed/>
                </p:oleObj>
              </mc:Choice>
              <mc:Fallback>
                <p:oleObj name="Equation" r:id="rId8" imgW="1587240" imgH="406080" progId="Equation.DSMT4">
                  <p:embed/>
                  <p:pic>
                    <p:nvPicPr>
                      <p:cNvPr id="22323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3446" y="4484142"/>
                        <a:ext cx="3535363" cy="901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40" name="Text Box 8"/>
          <p:cNvSpPr txBox="1">
            <a:spLocks noChangeArrowheads="1"/>
          </p:cNvSpPr>
          <p:nvPr/>
        </p:nvSpPr>
        <p:spPr bwMode="auto">
          <a:xfrm>
            <a:off x="2161109" y="2147342"/>
            <a:ext cx="1079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 i="1">
                <a:solidFill>
                  <a:srgbClr val="33CC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kumimoji="1" lang="en-US" altLang="zh-CN" sz="2400" b="1">
                <a:solidFill>
                  <a:srgbClr val="33CC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(0)</a:t>
            </a:r>
            <a:r>
              <a:rPr kumimoji="1" lang="en-US" altLang="zh-CN" sz="2400" b="1" i="1">
                <a:solidFill>
                  <a:srgbClr val="33CC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</a:t>
            </a:r>
            <a:r>
              <a:rPr kumimoji="1" lang="en-US" altLang="zh-CN" sz="2400" b="1">
                <a:solidFill>
                  <a:srgbClr val="33CC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kumimoji="1" lang="en-US" altLang="zh-CN" sz="2400" b="1" i="1">
                <a:solidFill>
                  <a:srgbClr val="33CC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kumimoji="1" lang="en-US" altLang="zh-CN" sz="2400" b="1">
                <a:solidFill>
                  <a:srgbClr val="33CC33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kumimoji="1" lang="en-US" altLang="zh-CN" sz="2400" b="1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2232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3040915"/>
              </p:ext>
            </p:extLst>
          </p:nvPr>
        </p:nvGraphicFramePr>
        <p:xfrm>
          <a:off x="1895996" y="5589042"/>
          <a:ext cx="3760788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1" name="Equation" r:id="rId10" imgW="1726920" imgH="406080" progId="Equation.DSMT4">
                  <p:embed/>
                </p:oleObj>
              </mc:Choice>
              <mc:Fallback>
                <p:oleObj name="Equation" r:id="rId10" imgW="1726920" imgH="406080" progId="Equation.DSMT4">
                  <p:embed/>
                  <p:pic>
                    <p:nvPicPr>
                      <p:cNvPr id="22324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5996" y="5589042"/>
                        <a:ext cx="3760788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324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3557311"/>
              </p:ext>
            </p:extLst>
          </p:nvPr>
        </p:nvGraphicFramePr>
        <p:xfrm>
          <a:off x="3635896" y="1556792"/>
          <a:ext cx="334327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42" name="公式" r:id="rId12" imgW="1523880" imgH="330120" progId="Equation.3">
                  <p:embed/>
                </p:oleObj>
              </mc:Choice>
              <mc:Fallback>
                <p:oleObj name="公式" r:id="rId12" imgW="1523880" imgH="330120" progId="Equation.3">
                  <p:embed/>
                  <p:pic>
                    <p:nvPicPr>
                      <p:cNvPr id="22324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1556792"/>
                        <a:ext cx="3343275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243" name="Text Box 11"/>
          <p:cNvSpPr txBox="1">
            <a:spLocks noChangeArrowheads="1"/>
          </p:cNvSpPr>
          <p:nvPr/>
        </p:nvSpPr>
        <p:spPr bwMode="auto">
          <a:xfrm>
            <a:off x="792684" y="4647654"/>
            <a:ext cx="8207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例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223244" name="Group 12"/>
          <p:cNvGrpSpPr>
            <a:grpSpLocks/>
          </p:cNvGrpSpPr>
          <p:nvPr/>
        </p:nvGrpSpPr>
        <p:grpSpPr bwMode="auto">
          <a:xfrm>
            <a:off x="5767909" y="3468142"/>
            <a:ext cx="2830512" cy="1628775"/>
            <a:chOff x="2918" y="2556"/>
            <a:chExt cx="1783" cy="1026"/>
          </a:xfrm>
        </p:grpSpPr>
        <p:sp>
          <p:nvSpPr>
            <p:cNvPr id="223245" name="Line 13"/>
            <p:cNvSpPr>
              <a:spLocks noChangeShapeType="1"/>
            </p:cNvSpPr>
            <p:nvPr/>
          </p:nvSpPr>
          <p:spPr bwMode="auto">
            <a:xfrm>
              <a:off x="3048" y="3292"/>
              <a:ext cx="14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3246" name="Line 14"/>
            <p:cNvSpPr>
              <a:spLocks noChangeShapeType="1"/>
            </p:cNvSpPr>
            <p:nvPr/>
          </p:nvSpPr>
          <p:spPr bwMode="auto">
            <a:xfrm flipV="1">
              <a:off x="3240" y="2680"/>
              <a:ext cx="0" cy="8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3247" name="Text Box 15"/>
            <p:cNvSpPr txBox="1">
              <a:spLocks noChangeArrowheads="1"/>
            </p:cNvSpPr>
            <p:nvPr/>
          </p:nvSpPr>
          <p:spPr bwMode="auto">
            <a:xfrm>
              <a:off x="4532" y="3220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223248" name="Text Box 16"/>
            <p:cNvSpPr txBox="1">
              <a:spLocks noChangeArrowheads="1"/>
            </p:cNvSpPr>
            <p:nvPr/>
          </p:nvSpPr>
          <p:spPr bwMode="auto">
            <a:xfrm>
              <a:off x="3272" y="2556"/>
              <a:ext cx="3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  <a:sym typeface="Symbol" panose="05050102010706020507" pitchFamily="18" charset="2"/>
                </a:rPr>
                <a:t>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kumimoji="1" lang="en-US" altLang="zh-CN" sz="2400" b="1" i="1">
                  <a:latin typeface="Times New Roman" panose="02020603050405020304" pitchFamily="18" charset="0"/>
                  <a:sym typeface="Symbol" panose="05050102010706020507" pitchFamily="18" charset="2"/>
                </a:rPr>
                <a:t>t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</a:p>
          </p:txBody>
        </p:sp>
        <p:sp>
          <p:nvSpPr>
            <p:cNvPr id="223249" name="Line 17"/>
            <p:cNvSpPr>
              <a:spLocks noChangeShapeType="1"/>
            </p:cNvSpPr>
            <p:nvPr/>
          </p:nvSpPr>
          <p:spPr bwMode="auto">
            <a:xfrm flipV="1">
              <a:off x="3240" y="2896"/>
              <a:ext cx="0" cy="396"/>
            </a:xfrm>
            <a:prstGeom prst="line">
              <a:avLst/>
            </a:prstGeom>
            <a:noFill/>
            <a:ln w="25400">
              <a:solidFill>
                <a:srgbClr val="FF00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3250" name="Text Box 18"/>
            <p:cNvSpPr txBox="1">
              <a:spLocks noChangeArrowheads="1"/>
            </p:cNvSpPr>
            <p:nvPr/>
          </p:nvSpPr>
          <p:spPr bwMode="auto">
            <a:xfrm>
              <a:off x="2918" y="2776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(1)</a:t>
              </a:r>
            </a:p>
          </p:txBody>
        </p:sp>
        <p:sp>
          <p:nvSpPr>
            <p:cNvPr id="223251" name="Text Box 19"/>
            <p:cNvSpPr txBox="1">
              <a:spLocks noChangeArrowheads="1"/>
            </p:cNvSpPr>
            <p:nvPr/>
          </p:nvSpPr>
          <p:spPr bwMode="auto">
            <a:xfrm>
              <a:off x="3020" y="329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0</a:t>
              </a:r>
            </a:p>
          </p:txBody>
        </p:sp>
      </p:grpSp>
      <p:grpSp>
        <p:nvGrpSpPr>
          <p:cNvPr id="223252" name="Group 20"/>
          <p:cNvGrpSpPr>
            <a:grpSpLocks/>
          </p:cNvGrpSpPr>
          <p:nvPr/>
        </p:nvGrpSpPr>
        <p:grpSpPr bwMode="auto">
          <a:xfrm>
            <a:off x="6006034" y="3717379"/>
            <a:ext cx="2071687" cy="730250"/>
            <a:chOff x="3930" y="1783"/>
            <a:chExt cx="1305" cy="460"/>
          </a:xfrm>
        </p:grpSpPr>
        <p:sp>
          <p:nvSpPr>
            <p:cNvPr id="223253" name="Freeform 21"/>
            <p:cNvSpPr>
              <a:spLocks/>
            </p:cNvSpPr>
            <p:nvPr/>
          </p:nvSpPr>
          <p:spPr bwMode="auto">
            <a:xfrm>
              <a:off x="3930" y="1920"/>
              <a:ext cx="975" cy="323"/>
            </a:xfrm>
            <a:custGeom>
              <a:avLst/>
              <a:gdLst>
                <a:gd name="T0" fmla="*/ 0 w 975"/>
                <a:gd name="T1" fmla="*/ 323 h 323"/>
                <a:gd name="T2" fmla="*/ 164 w 975"/>
                <a:gd name="T3" fmla="*/ 203 h 323"/>
                <a:gd name="T4" fmla="*/ 342 w 975"/>
                <a:gd name="T5" fmla="*/ 150 h 323"/>
                <a:gd name="T6" fmla="*/ 606 w 975"/>
                <a:gd name="T7" fmla="*/ 188 h 323"/>
                <a:gd name="T8" fmla="*/ 975 w 975"/>
                <a:gd name="T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5" h="323">
                  <a:moveTo>
                    <a:pt x="0" y="323"/>
                  </a:moveTo>
                  <a:cubicBezTo>
                    <a:pt x="53" y="277"/>
                    <a:pt x="107" y="232"/>
                    <a:pt x="164" y="203"/>
                  </a:cubicBezTo>
                  <a:cubicBezTo>
                    <a:pt x="221" y="174"/>
                    <a:pt x="268" y="152"/>
                    <a:pt x="342" y="150"/>
                  </a:cubicBezTo>
                  <a:cubicBezTo>
                    <a:pt x="416" y="148"/>
                    <a:pt x="500" y="213"/>
                    <a:pt x="606" y="188"/>
                  </a:cubicBezTo>
                  <a:cubicBezTo>
                    <a:pt x="712" y="163"/>
                    <a:pt x="898" y="39"/>
                    <a:pt x="975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3254" name="Text Box 22"/>
            <p:cNvSpPr txBox="1">
              <a:spLocks noChangeArrowheads="1"/>
            </p:cNvSpPr>
            <p:nvPr/>
          </p:nvSpPr>
          <p:spPr bwMode="auto">
            <a:xfrm>
              <a:off x="4874" y="1783"/>
              <a:ext cx="36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f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(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)</a:t>
              </a:r>
            </a:p>
          </p:txBody>
        </p:sp>
      </p:grpSp>
      <p:grpSp>
        <p:nvGrpSpPr>
          <p:cNvPr id="223255" name="Group 23"/>
          <p:cNvGrpSpPr>
            <a:grpSpLocks/>
          </p:cNvGrpSpPr>
          <p:nvPr/>
        </p:nvGrpSpPr>
        <p:grpSpPr bwMode="auto">
          <a:xfrm>
            <a:off x="6245746" y="4166642"/>
            <a:ext cx="803275" cy="457200"/>
            <a:chOff x="4081" y="2066"/>
            <a:chExt cx="506" cy="288"/>
          </a:xfrm>
        </p:grpSpPr>
        <p:sp>
          <p:nvSpPr>
            <p:cNvPr id="223256" name="Text Box 24"/>
            <p:cNvSpPr txBox="1">
              <a:spLocks noChangeArrowheads="1"/>
            </p:cNvSpPr>
            <p:nvPr/>
          </p:nvSpPr>
          <p:spPr bwMode="auto">
            <a:xfrm>
              <a:off x="4183" y="2066"/>
              <a:ext cx="4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f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(0)</a:t>
              </a:r>
            </a:p>
          </p:txBody>
        </p:sp>
        <p:sp>
          <p:nvSpPr>
            <p:cNvPr id="223257" name="Oval 25"/>
            <p:cNvSpPr>
              <a:spLocks noChangeArrowheads="1"/>
            </p:cNvSpPr>
            <p:nvPr/>
          </p:nvSpPr>
          <p:spPr bwMode="auto">
            <a:xfrm>
              <a:off x="4081" y="2100"/>
              <a:ext cx="47" cy="47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kumimoji="1" lang="zh-CN" altLang="zh-CN" sz="2400" b="1">
                <a:latin typeface="Times New Roman" panose="02020603050405020304" pitchFamily="18" charset="0"/>
              </a:endParaRPr>
            </a:p>
          </p:txBody>
        </p:sp>
      </p:grpSp>
      <p:sp>
        <p:nvSpPr>
          <p:cNvPr id="223258" name="Text Box 26"/>
          <p:cNvSpPr txBox="1">
            <a:spLocks noChangeArrowheads="1"/>
          </p:cNvSpPr>
          <p:nvPr/>
        </p:nvSpPr>
        <p:spPr bwMode="auto">
          <a:xfrm>
            <a:off x="1835671" y="3788817"/>
            <a:ext cx="2582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en-US" altLang="zh-CN" sz="2400" b="1">
                <a:solidFill>
                  <a:srgbClr val="FF33CC"/>
                </a:solidFill>
                <a:latin typeface="Times New Roman" panose="02020603050405020304" pitchFamily="18" charset="0"/>
              </a:rPr>
              <a:t>* </a:t>
            </a:r>
            <a:r>
              <a:rPr kumimoji="1" lang="en-US" altLang="zh-CN" sz="2400" b="1" i="1">
                <a:solidFill>
                  <a:srgbClr val="FF33CC"/>
                </a:solidFill>
                <a:latin typeface="Times New Roman" panose="02020603050405020304" pitchFamily="18" charset="0"/>
              </a:rPr>
              <a:t>f</a:t>
            </a:r>
            <a:r>
              <a:rPr kumimoji="1" lang="en-US" altLang="zh-CN" sz="2400" b="1">
                <a:solidFill>
                  <a:srgbClr val="FF33CC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>
                <a:solidFill>
                  <a:srgbClr val="FF33CC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>
                <a:solidFill>
                  <a:srgbClr val="FF33CC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>
                <a:solidFill>
                  <a:srgbClr val="FF33CC"/>
                </a:solidFill>
                <a:latin typeface="Times New Roman" panose="02020603050405020304" pitchFamily="18" charset="0"/>
              </a:rPr>
              <a:t>在 </a:t>
            </a:r>
            <a:r>
              <a:rPr kumimoji="1" lang="en-US" altLang="zh-CN" sz="2400" b="1" i="1">
                <a:solidFill>
                  <a:srgbClr val="FF33CC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 baseline="-25000">
                <a:solidFill>
                  <a:srgbClr val="FF33CC"/>
                </a:solidFill>
                <a:latin typeface="Times New Roman" panose="02020603050405020304" pitchFamily="18" charset="0"/>
              </a:rPr>
              <a:t>0 </a:t>
            </a:r>
            <a:r>
              <a:rPr kumimoji="1" lang="zh-CN" altLang="en-US" sz="2400" b="1">
                <a:solidFill>
                  <a:srgbClr val="FF33CC"/>
                </a:solidFill>
                <a:latin typeface="Times New Roman" panose="02020603050405020304" pitchFamily="18" charset="0"/>
              </a:rPr>
              <a:t>处连续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bject 5">
                <a:extLst>
                  <a:ext uri="{FF2B5EF4-FFF2-40B4-BE49-F238E27FC236}">
                    <a16:creationId xmlns:a16="http://schemas.microsoft.com/office/drawing/2014/main" id="{90B72D67-06A5-4515-BC06-DD8022EA4886}"/>
                  </a:ext>
                </a:extLst>
              </p:cNvPr>
              <p:cNvSpPr txBox="1"/>
              <p:nvPr/>
            </p:nvSpPr>
            <p:spPr bwMode="auto">
              <a:xfrm>
                <a:off x="1570639" y="807492"/>
                <a:ext cx="5101158" cy="69215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zh-CN" altLang="en-US" sz="2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27" name="Object 5">
                <a:extLst>
                  <a:ext uri="{FF2B5EF4-FFF2-40B4-BE49-F238E27FC236}">
                    <a16:creationId xmlns:a16="http://schemas.microsoft.com/office/drawing/2014/main" id="{90B72D67-06A5-4515-BC06-DD8022EA4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0639" y="807492"/>
                <a:ext cx="5101158" cy="69215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720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3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3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3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32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3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3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2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3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3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3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23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238" grpId="0" build="p" autoUpdateAnimBg="0"/>
      <p:bldP spid="223240" grpId="0" build="p" autoUpdateAnimBg="0"/>
      <p:bldP spid="223243" grpId="0" build="p" autoUpdateAnimBg="0"/>
      <p:bldP spid="223258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648E5A-CF64-4266-932E-274557207202}" type="datetime1">
              <a:rPr lang="zh-CN" altLang="en-US" smtClean="0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9A88-BB01-4C3C-B2FB-163983272EDA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23528" y="404664"/>
            <a:ext cx="5540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广义函数的微分与积分（不作要求）</a:t>
            </a:r>
            <a:endParaRPr kumimoji="1"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8199898"/>
              </p:ext>
            </p:extLst>
          </p:nvPr>
        </p:nvGraphicFramePr>
        <p:xfrm>
          <a:off x="467544" y="1052736"/>
          <a:ext cx="2808288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1" name="Equation" r:id="rId3" imgW="1397000" imgH="431800" progId="Equation.DSMT4">
                  <p:embed/>
                </p:oleObj>
              </mc:Choice>
              <mc:Fallback>
                <p:oleObj name="Equation" r:id="rId3" imgW="1397000" imgH="431800" progId="Equation.DSMT4">
                  <p:embed/>
                  <p:pic>
                    <p:nvPicPr>
                      <p:cNvPr id="33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1052736"/>
                        <a:ext cx="2808288" cy="854075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7"/>
              <p:cNvSpPr txBox="1"/>
              <p:nvPr/>
            </p:nvSpPr>
            <p:spPr bwMode="auto">
              <a:xfrm>
                <a:off x="133350" y="2673350"/>
                <a:ext cx="8961438" cy="854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df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dt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))=</m:t>
                      </m:r>
                      <m:nary>
                        <m:naryPr>
                          <m:chr m:val="∑"/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Object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3350" y="2673350"/>
                <a:ext cx="8961438" cy="8540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7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338089"/>
              </p:ext>
            </p:extLst>
          </p:nvPr>
        </p:nvGraphicFramePr>
        <p:xfrm>
          <a:off x="463886" y="4221088"/>
          <a:ext cx="714851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562" name="Equation" r:id="rId6" imgW="3555720" imgH="431640" progId="Equation.DSMT4">
                  <p:embed/>
                </p:oleObj>
              </mc:Choice>
              <mc:Fallback>
                <p:oleObj name="Equation" r:id="rId6" imgW="3555720" imgH="431640" progId="Equation.DSMT4">
                  <p:embed/>
                  <p:pic>
                    <p:nvPicPr>
                      <p:cNvPr id="6" name="Object 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886" y="4221088"/>
                        <a:ext cx="7148513" cy="8540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132944" y="2117800"/>
            <a:ext cx="5540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微分：</a:t>
            </a:r>
            <a:endParaRPr kumimoji="1"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53480" y="3489250"/>
            <a:ext cx="5540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积分：</a:t>
            </a:r>
            <a:endParaRPr kumimoji="1"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863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  <p:bldP spid="7" grpId="0"/>
      <p:bldP spid="9" grpId="0" build="p" autoUpdateAnimBg="0"/>
      <p:bldP spid="10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323850" y="260350"/>
            <a:ext cx="3743325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CCFFCC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7.2 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电容元件  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capacitor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437903" y="826046"/>
            <a:ext cx="11509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电容器</a:t>
            </a:r>
          </a:p>
        </p:txBody>
      </p:sp>
      <p:sp>
        <p:nvSpPr>
          <p:cNvPr id="18446" name="Text Box 14"/>
          <p:cNvSpPr txBox="1">
            <a:spLocks noChangeArrowheads="1"/>
          </p:cNvSpPr>
          <p:nvPr/>
        </p:nvSpPr>
        <p:spPr bwMode="auto">
          <a:xfrm>
            <a:off x="4276796" y="536434"/>
            <a:ext cx="3996947" cy="113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572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47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0" hangingPunct="0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</a:rPr>
              <a:t>线性非时变（线性时不变）电容元件</a:t>
            </a:r>
            <a:endParaRPr kumimoji="1" lang="zh-CN" altLang="en-US" sz="24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448" name="Text Box 16"/>
          <p:cNvSpPr txBox="1">
            <a:spLocks noChangeArrowheads="1"/>
          </p:cNvSpPr>
          <p:nvPr/>
        </p:nvSpPr>
        <p:spPr bwMode="auto">
          <a:xfrm>
            <a:off x="4535488" y="1844675"/>
            <a:ext cx="14303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电路符号</a:t>
            </a:r>
            <a:endParaRPr kumimoji="1" lang="zh-CN" altLang="en-US" sz="2400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8459" name="Group 27"/>
          <p:cNvGrpSpPr>
            <a:grpSpLocks/>
          </p:cNvGrpSpPr>
          <p:nvPr/>
        </p:nvGrpSpPr>
        <p:grpSpPr bwMode="auto">
          <a:xfrm>
            <a:off x="6192838" y="1520825"/>
            <a:ext cx="1738312" cy="803275"/>
            <a:chOff x="3371" y="1104"/>
            <a:chExt cx="1919" cy="1035"/>
          </a:xfrm>
        </p:grpSpPr>
        <p:sp>
          <p:nvSpPr>
            <p:cNvPr id="18449" name="Text Box 17"/>
            <p:cNvSpPr txBox="1">
              <a:spLocks noChangeArrowheads="1"/>
            </p:cNvSpPr>
            <p:nvPr/>
          </p:nvSpPr>
          <p:spPr bwMode="auto">
            <a:xfrm>
              <a:off x="4168" y="1104"/>
              <a:ext cx="293" cy="5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8450" name="Line 18"/>
            <p:cNvSpPr>
              <a:spLocks noChangeShapeType="1"/>
            </p:cNvSpPr>
            <p:nvPr/>
          </p:nvSpPr>
          <p:spPr bwMode="auto">
            <a:xfrm flipH="1" flipV="1">
              <a:off x="3462" y="1877"/>
              <a:ext cx="77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1" name="Line 19"/>
            <p:cNvSpPr>
              <a:spLocks noChangeShapeType="1"/>
            </p:cNvSpPr>
            <p:nvPr/>
          </p:nvSpPr>
          <p:spPr bwMode="auto">
            <a:xfrm>
              <a:off x="4379" y="1877"/>
              <a:ext cx="82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2" name="Oval 20"/>
            <p:cNvSpPr>
              <a:spLocks noChangeArrowheads="1"/>
            </p:cNvSpPr>
            <p:nvPr/>
          </p:nvSpPr>
          <p:spPr bwMode="auto">
            <a:xfrm>
              <a:off x="3371" y="1836"/>
              <a:ext cx="91" cy="91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53" name="Oval 21"/>
            <p:cNvSpPr>
              <a:spLocks noChangeArrowheads="1"/>
            </p:cNvSpPr>
            <p:nvPr/>
          </p:nvSpPr>
          <p:spPr bwMode="auto">
            <a:xfrm>
              <a:off x="5199" y="1836"/>
              <a:ext cx="91" cy="91"/>
            </a:xfrm>
            <a:prstGeom prst="ellips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8454" name="Group 22"/>
            <p:cNvGrpSpPr>
              <a:grpSpLocks/>
            </p:cNvGrpSpPr>
            <p:nvPr/>
          </p:nvGrpSpPr>
          <p:grpSpPr bwMode="auto">
            <a:xfrm>
              <a:off x="4235" y="1600"/>
              <a:ext cx="144" cy="539"/>
              <a:chOff x="3053" y="3083"/>
              <a:chExt cx="211" cy="576"/>
            </a:xfrm>
          </p:grpSpPr>
          <p:sp>
            <p:nvSpPr>
              <p:cNvPr id="18455" name="Line 23"/>
              <p:cNvSpPr>
                <a:spLocks noChangeShapeType="1"/>
              </p:cNvSpPr>
              <p:nvPr/>
            </p:nvSpPr>
            <p:spPr bwMode="auto">
              <a:xfrm>
                <a:off x="3053" y="3083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8456" name="Line 24"/>
              <p:cNvSpPr>
                <a:spLocks noChangeShapeType="1"/>
              </p:cNvSpPr>
              <p:nvPr/>
            </p:nvSpPr>
            <p:spPr bwMode="auto">
              <a:xfrm>
                <a:off x="3264" y="3083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8485" name="Text Box 53"/>
          <p:cNvSpPr txBox="1">
            <a:spLocks noChangeArrowheads="1"/>
          </p:cNvSpPr>
          <p:nvPr/>
        </p:nvSpPr>
        <p:spPr bwMode="auto">
          <a:xfrm>
            <a:off x="2791900" y="2950140"/>
            <a:ext cx="474345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描述电容的两个基本变量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:   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q</a:t>
            </a:r>
            <a:endParaRPr kumimoji="1" lang="en-US" altLang="zh-CN" sz="2400" b="1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just" eaLnBrk="0" hangingPunct="0"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对于线性电容，有：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q =Cu</a:t>
            </a:r>
            <a:r>
              <a:rPr kumimoji="1" lang="en-US" altLang="zh-CN" sz="2400" b="1" i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   </a:t>
            </a:r>
            <a:endParaRPr kumimoji="1" lang="en-US" altLang="zh-CN" sz="2400" b="1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8486" name="Text Box 54"/>
          <p:cNvSpPr txBox="1">
            <a:spLocks noChangeArrowheads="1"/>
          </p:cNvSpPr>
          <p:nvPr/>
        </p:nvSpPr>
        <p:spPr bwMode="auto">
          <a:xfrm>
            <a:off x="728780" y="2970337"/>
            <a:ext cx="1944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1.  </a:t>
            </a:r>
            <a:r>
              <a:rPr kumimoji="1" lang="zh-CN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元件特性</a:t>
            </a:r>
            <a:endParaRPr kumimoji="1" lang="zh-CN" altLang="en-US" sz="24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18487" name="Group 55"/>
          <p:cNvGrpSpPr>
            <a:grpSpLocks/>
          </p:cNvGrpSpPr>
          <p:nvPr/>
        </p:nvGrpSpPr>
        <p:grpSpPr bwMode="auto">
          <a:xfrm>
            <a:off x="873243" y="3402137"/>
            <a:ext cx="1668462" cy="2241550"/>
            <a:chOff x="606" y="978"/>
            <a:chExt cx="1282" cy="1689"/>
          </a:xfrm>
        </p:grpSpPr>
        <p:sp>
          <p:nvSpPr>
            <p:cNvPr id="18488" name="Text Box 56"/>
            <p:cNvSpPr txBox="1">
              <a:spLocks noChangeArrowheads="1"/>
            </p:cNvSpPr>
            <p:nvPr/>
          </p:nvSpPr>
          <p:spPr bwMode="auto">
            <a:xfrm>
              <a:off x="1644" y="1907"/>
              <a:ext cx="244" cy="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18489" name="Text Box 57"/>
            <p:cNvSpPr txBox="1">
              <a:spLocks noChangeArrowheads="1"/>
            </p:cNvSpPr>
            <p:nvPr/>
          </p:nvSpPr>
          <p:spPr bwMode="auto">
            <a:xfrm>
              <a:off x="823" y="978"/>
              <a:ext cx="206" cy="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18490" name="Text Box 58"/>
            <p:cNvSpPr txBox="1">
              <a:spLocks noChangeArrowheads="1"/>
            </p:cNvSpPr>
            <p:nvPr/>
          </p:nvSpPr>
          <p:spPr bwMode="auto">
            <a:xfrm>
              <a:off x="606" y="1839"/>
              <a:ext cx="272" cy="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18491" name="Rectangle 59"/>
            <p:cNvSpPr>
              <a:spLocks noChangeArrowheads="1"/>
            </p:cNvSpPr>
            <p:nvPr/>
          </p:nvSpPr>
          <p:spPr bwMode="auto">
            <a:xfrm>
              <a:off x="606" y="1445"/>
              <a:ext cx="274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solidFill>
                    <a:srgbClr val="2520F2"/>
                  </a:solidFill>
                  <a:latin typeface="Times New Roman" panose="02020603050405020304" pitchFamily="18" charset="0"/>
                  <a:sym typeface="CommonBullets" pitchFamily="34" charset="2"/>
                </a:rPr>
                <a:t>+</a:t>
              </a:r>
            </a:p>
          </p:txBody>
        </p:sp>
        <p:sp>
          <p:nvSpPr>
            <p:cNvPr id="18492" name="Line 60"/>
            <p:cNvSpPr>
              <a:spLocks noChangeShapeType="1"/>
            </p:cNvSpPr>
            <p:nvPr/>
          </p:nvSpPr>
          <p:spPr bwMode="auto">
            <a:xfrm rot="5400000" flipH="1" flipV="1">
              <a:off x="1040" y="1719"/>
              <a:ext cx="58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3" name="Line 61"/>
            <p:cNvSpPr>
              <a:spLocks noChangeShapeType="1"/>
            </p:cNvSpPr>
            <p:nvPr/>
          </p:nvSpPr>
          <p:spPr bwMode="auto">
            <a:xfrm rot="5400000">
              <a:off x="1097" y="2390"/>
              <a:ext cx="469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4" name="Oval 62"/>
            <p:cNvSpPr>
              <a:spLocks noChangeArrowheads="1"/>
            </p:cNvSpPr>
            <p:nvPr/>
          </p:nvSpPr>
          <p:spPr bwMode="auto">
            <a:xfrm rot="5400000">
              <a:off x="751" y="1381"/>
              <a:ext cx="91" cy="9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95" name="Oval 63"/>
            <p:cNvSpPr>
              <a:spLocks noChangeArrowheads="1"/>
            </p:cNvSpPr>
            <p:nvPr/>
          </p:nvSpPr>
          <p:spPr bwMode="auto">
            <a:xfrm rot="5400000">
              <a:off x="751" y="2576"/>
              <a:ext cx="91" cy="91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8496" name="Rectangle 64"/>
            <p:cNvSpPr>
              <a:spLocks noChangeArrowheads="1"/>
            </p:cNvSpPr>
            <p:nvPr/>
          </p:nvSpPr>
          <p:spPr bwMode="auto">
            <a:xfrm>
              <a:off x="607" y="2223"/>
              <a:ext cx="258" cy="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solidFill>
                    <a:srgbClr val="2520F2"/>
                  </a:solidFill>
                  <a:latin typeface="Times New Roman" panose="02020603050405020304" pitchFamily="18" charset="0"/>
                  <a:sym typeface="CommonBullets" pitchFamily="34" charset="2"/>
                </a:rPr>
                <a:t>–</a:t>
              </a:r>
            </a:p>
          </p:txBody>
        </p:sp>
        <p:sp>
          <p:nvSpPr>
            <p:cNvPr id="18497" name="Line 65"/>
            <p:cNvSpPr>
              <a:spLocks noChangeShapeType="1"/>
            </p:cNvSpPr>
            <p:nvPr/>
          </p:nvSpPr>
          <p:spPr bwMode="auto">
            <a:xfrm>
              <a:off x="842" y="2624"/>
              <a:ext cx="49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8" name="Line 66"/>
            <p:cNvSpPr>
              <a:spLocks noChangeShapeType="1"/>
            </p:cNvSpPr>
            <p:nvPr/>
          </p:nvSpPr>
          <p:spPr bwMode="auto">
            <a:xfrm>
              <a:off x="842" y="1427"/>
              <a:ext cx="49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99" name="Line 67"/>
            <p:cNvSpPr>
              <a:spLocks noChangeShapeType="1"/>
            </p:cNvSpPr>
            <p:nvPr/>
          </p:nvSpPr>
          <p:spPr bwMode="auto">
            <a:xfrm>
              <a:off x="805" y="1294"/>
              <a:ext cx="26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8500" name="Group 68"/>
            <p:cNvGrpSpPr>
              <a:grpSpLocks/>
            </p:cNvGrpSpPr>
            <p:nvPr/>
          </p:nvGrpSpPr>
          <p:grpSpPr bwMode="auto">
            <a:xfrm rot="-5400000">
              <a:off x="1265" y="1813"/>
              <a:ext cx="144" cy="539"/>
              <a:chOff x="3053" y="3083"/>
              <a:chExt cx="211" cy="576"/>
            </a:xfrm>
          </p:grpSpPr>
          <p:sp>
            <p:nvSpPr>
              <p:cNvPr id="18501" name="Line 69"/>
              <p:cNvSpPr>
                <a:spLocks noChangeShapeType="1"/>
              </p:cNvSpPr>
              <p:nvPr/>
            </p:nvSpPr>
            <p:spPr bwMode="auto">
              <a:xfrm>
                <a:off x="3053" y="3083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8502" name="Line 70"/>
              <p:cNvSpPr>
                <a:spLocks noChangeShapeType="1"/>
              </p:cNvSpPr>
              <p:nvPr/>
            </p:nvSpPr>
            <p:spPr bwMode="auto">
              <a:xfrm>
                <a:off x="3264" y="3083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8503" name="Rectangle 71"/>
            <p:cNvSpPr>
              <a:spLocks noChangeArrowheads="1"/>
            </p:cNvSpPr>
            <p:nvPr/>
          </p:nvSpPr>
          <p:spPr bwMode="auto">
            <a:xfrm>
              <a:off x="1356" y="1695"/>
              <a:ext cx="275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solidFill>
                    <a:srgbClr val="2520F2"/>
                  </a:solidFill>
                  <a:latin typeface="Times New Roman" panose="02020603050405020304" pitchFamily="18" charset="0"/>
                  <a:sym typeface="CommonBullets" pitchFamily="34" charset="2"/>
                </a:rPr>
                <a:t>+</a:t>
              </a:r>
            </a:p>
          </p:txBody>
        </p:sp>
        <p:sp>
          <p:nvSpPr>
            <p:cNvPr id="18504" name="Rectangle 72"/>
            <p:cNvSpPr>
              <a:spLocks noChangeArrowheads="1"/>
            </p:cNvSpPr>
            <p:nvPr/>
          </p:nvSpPr>
          <p:spPr bwMode="auto">
            <a:xfrm>
              <a:off x="1357" y="2132"/>
              <a:ext cx="259" cy="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solidFill>
                    <a:srgbClr val="2520F2"/>
                  </a:solidFill>
                  <a:latin typeface="Times New Roman" panose="02020603050405020304" pitchFamily="18" charset="0"/>
                  <a:sym typeface="CommonBullets" pitchFamily="34" charset="2"/>
                </a:rPr>
                <a:t>–</a:t>
              </a:r>
            </a:p>
          </p:txBody>
        </p:sp>
      </p:grpSp>
      <p:graphicFrame>
        <p:nvGraphicFramePr>
          <p:cNvPr id="18505" name="Object 73" descr="羊皮纸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682904"/>
              </p:ext>
            </p:extLst>
          </p:nvPr>
        </p:nvGraphicFramePr>
        <p:xfrm>
          <a:off x="2936362" y="4175690"/>
          <a:ext cx="1247775" cy="1141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12" name="公式" r:id="rId4" imgW="444240" imgH="406080" progId="Equation.3">
                  <p:embed/>
                </p:oleObj>
              </mc:Choice>
              <mc:Fallback>
                <p:oleObj name="公式" r:id="rId4" imgW="444240" imgH="406080" progId="Equation.3">
                  <p:embed/>
                  <p:pic>
                    <p:nvPicPr>
                      <p:cNvPr id="18505" name="Object 73" descr="羊皮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362" y="4175690"/>
                        <a:ext cx="1247775" cy="1141413"/>
                      </a:xfrm>
                      <a:prstGeom prst="rect">
                        <a:avLst/>
                      </a:prstGeom>
                      <a:blipFill dpi="0" rotWithShape="0">
                        <a:blip r:embed="rId6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>
                        <a:prstShdw prst="shdw17" dist="17961" dir="2700000">
                          <a:srgbClr val="FFFFCC">
                            <a:gamma/>
                            <a:shade val="60000"/>
                            <a:invGamma/>
                          </a:srgbClr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07" name="Text Box 75"/>
          <p:cNvSpPr txBox="1">
            <a:spLocks noChangeArrowheads="1"/>
          </p:cNvSpPr>
          <p:nvPr/>
        </p:nvSpPr>
        <p:spPr bwMode="auto">
          <a:xfrm>
            <a:off x="4353641" y="3997362"/>
            <a:ext cx="396081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电容 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C 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的单位：法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拉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]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，</a:t>
            </a:r>
          </a:p>
          <a:p>
            <a:pPr eaLnBrk="0" hangingPunct="0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                符号：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F   (Farad)                      </a:t>
            </a:r>
            <a:endParaRPr kumimoji="1" lang="en-US" altLang="zh-CN" sz="2400" b="1" dirty="0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8508" name="Text Box 76"/>
          <p:cNvSpPr txBox="1">
            <a:spLocks noChangeArrowheads="1"/>
          </p:cNvSpPr>
          <p:nvPr/>
        </p:nvSpPr>
        <p:spPr bwMode="auto">
          <a:xfrm>
            <a:off x="4395704" y="5108575"/>
            <a:ext cx="338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常用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pF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等表示。</a:t>
            </a:r>
          </a:p>
        </p:txBody>
      </p:sp>
      <p:graphicFrame>
        <p:nvGraphicFramePr>
          <p:cNvPr id="5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0641881"/>
              </p:ext>
            </p:extLst>
          </p:nvPr>
        </p:nvGraphicFramePr>
        <p:xfrm>
          <a:off x="1500733" y="877217"/>
          <a:ext cx="2912416" cy="2021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13" name="Visio" r:id="rId7" imgW="2045029" imgH="1435070" progId="Visio.Drawing.11">
                  <p:embed/>
                </p:oleObj>
              </mc:Choice>
              <mc:Fallback>
                <p:oleObj name="Visio" r:id="rId7" imgW="2045029" imgH="1435070" progId="Visio.Drawing.11">
                  <p:embed/>
                  <p:pic>
                    <p:nvPicPr>
                      <p:cNvPr id="306198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733" y="877217"/>
                        <a:ext cx="2912416" cy="20217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1287379" y="6001080"/>
            <a:ext cx="480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00F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电容以</a:t>
            </a:r>
            <a:r>
              <a:rPr kumimoji="1" lang="zh-CN" alt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电场形式存储能量</a:t>
            </a:r>
            <a:r>
              <a:rPr kumimoji="1" lang="zh-CN" altLang="en-US" sz="2400" b="1" dirty="0">
                <a:solidFill>
                  <a:srgbClr val="0000F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B51003-3964-47C0-A386-7755B2C0BB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9165" y="4949876"/>
            <a:ext cx="1694835" cy="191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0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6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4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4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utoUpdateAnimBg="0"/>
      <p:bldP spid="18435" grpId="0" autoUpdateAnimBg="0"/>
      <p:bldP spid="18446" grpId="0" build="p" autoUpdateAnimBg="0"/>
      <p:bldP spid="18448" grpId="0"/>
      <p:bldP spid="18485" grpId="0" autoUpdateAnimBg="0"/>
      <p:bldP spid="18486" grpId="0" autoUpdateAnimBg="0"/>
      <p:bldP spid="18507" grpId="0"/>
      <p:bldP spid="18508" grpId="0"/>
      <p:bldP spid="40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2">
            <a:extLst>
              <a:ext uri="{FF2B5EF4-FFF2-40B4-BE49-F238E27FC236}">
                <a16:creationId xmlns:a16="http://schemas.microsoft.com/office/drawing/2014/main" id="{8199EC46-AE87-4E11-8B45-1C693A36F191}"/>
              </a:ext>
            </a:extLst>
          </p:cNvPr>
          <p:cNvGrpSpPr>
            <a:grpSpLocks/>
          </p:cNvGrpSpPr>
          <p:nvPr/>
        </p:nvGrpSpPr>
        <p:grpSpPr bwMode="auto">
          <a:xfrm>
            <a:off x="236538" y="1282927"/>
            <a:ext cx="8799958" cy="5264150"/>
            <a:chOff x="5" y="347"/>
            <a:chExt cx="5751" cy="3316"/>
          </a:xfrm>
        </p:grpSpPr>
        <p:pic>
          <p:nvPicPr>
            <p:cNvPr id="21" name="Picture 23" descr="电解电容">
              <a:extLst>
                <a:ext uri="{FF2B5EF4-FFF2-40B4-BE49-F238E27FC236}">
                  <a16:creationId xmlns:a16="http://schemas.microsoft.com/office/drawing/2014/main" id="{CD90BDB5-3CBA-4EE5-B441-3A1DDE500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2" y="2514"/>
              <a:ext cx="1071" cy="1088"/>
            </a:xfrm>
            <a:prstGeom prst="rect">
              <a:avLst/>
            </a:prstGeom>
            <a:solidFill>
              <a:schemeClr val="accent1"/>
            </a:solidFill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2" name="Rectangle 24">
              <a:extLst>
                <a:ext uri="{FF2B5EF4-FFF2-40B4-BE49-F238E27FC236}">
                  <a16:creationId xmlns:a16="http://schemas.microsoft.com/office/drawing/2014/main" id="{77B83332-9022-4C29-A54C-1B3B7A9E9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256"/>
              <a:ext cx="206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1" lang="zh-CN" altLang="en-US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片式空气可调电容器</a:t>
              </a:r>
            </a:p>
          </p:txBody>
        </p:sp>
        <p:graphicFrame>
          <p:nvGraphicFramePr>
            <p:cNvPr id="23" name="Object 25">
              <a:extLst>
                <a:ext uri="{FF2B5EF4-FFF2-40B4-BE49-F238E27FC236}">
                  <a16:creationId xmlns:a16="http://schemas.microsoft.com/office/drawing/2014/main" id="{A4D5EAC2-3D39-41FC-9EA7-BAB0A8C95C8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91858104"/>
                </p:ext>
              </p:extLst>
            </p:nvPr>
          </p:nvGraphicFramePr>
          <p:xfrm>
            <a:off x="5" y="369"/>
            <a:ext cx="3408" cy="19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90" name="位图图像" r:id="rId4" imgW="5106113" imgH="2847619" progId="Paint.Picture">
                    <p:embed/>
                  </p:oleObj>
                </mc:Choice>
                <mc:Fallback>
                  <p:oleObj name="位图图像" r:id="rId4" imgW="5106113" imgH="2847619" progId="Paint.Picture">
                    <p:embed/>
                    <p:pic>
                      <p:nvPicPr>
                        <p:cNvPr id="318489" name="Object 25">
                          <a:extLst>
                            <a:ext uri="{FF2B5EF4-FFF2-40B4-BE49-F238E27FC236}">
                              <a16:creationId xmlns:a16="http://schemas.microsoft.com/office/drawing/2014/main" id="{CC032F4B-7729-4955-81D3-2E1DD58BB1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" y="369"/>
                          <a:ext cx="3408" cy="19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4" name="Picture 26" descr="cc1">
              <a:extLst>
                <a:ext uri="{FF2B5EF4-FFF2-40B4-BE49-F238E27FC236}">
                  <a16:creationId xmlns:a16="http://schemas.microsoft.com/office/drawing/2014/main" id="{DF69CCC8-D306-4155-88B0-4CDADDEFD1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2518"/>
              <a:ext cx="713" cy="1125"/>
            </a:xfrm>
            <a:prstGeom prst="rect">
              <a:avLst/>
            </a:prstGeom>
            <a:solidFill>
              <a:srgbClr val="CCFFFF"/>
            </a:solidFill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" name="Picture 27" descr="ppn">
              <a:extLst>
                <a:ext uri="{FF2B5EF4-FFF2-40B4-BE49-F238E27FC236}">
                  <a16:creationId xmlns:a16="http://schemas.microsoft.com/office/drawing/2014/main" id="{6FE553B0-55DA-45C3-BE86-FF1FE42F7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2" y="2514"/>
              <a:ext cx="1106" cy="1129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6" name="Picture 28" descr="FEILO3">
              <a:extLst>
                <a:ext uri="{FF2B5EF4-FFF2-40B4-BE49-F238E27FC236}">
                  <a16:creationId xmlns:a16="http://schemas.microsoft.com/office/drawing/2014/main" id="{7636427D-9AAC-4355-9B07-9608A5C316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8" y="2496"/>
              <a:ext cx="1361" cy="1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aphicFrame>
          <p:nvGraphicFramePr>
            <p:cNvPr id="27" name="Object 29">
              <a:extLst>
                <a:ext uri="{FF2B5EF4-FFF2-40B4-BE49-F238E27FC236}">
                  <a16:creationId xmlns:a16="http://schemas.microsoft.com/office/drawing/2014/main" id="{D70A6587-5A8D-464A-8460-4E17F7ECC8B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" y="2514"/>
            <a:ext cx="1469" cy="10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91" name="位图图像" r:id="rId9" imgW="2104762" imgH="1371429" progId="Paint.Picture">
                    <p:embed/>
                  </p:oleObj>
                </mc:Choice>
                <mc:Fallback>
                  <p:oleObj name="位图图像" r:id="rId9" imgW="2104762" imgH="1371429" progId="Paint.Picture">
                    <p:embed/>
                    <p:pic>
                      <p:nvPicPr>
                        <p:cNvPr id="318493" name="Object 29">
                          <a:extLst>
                            <a:ext uri="{FF2B5EF4-FFF2-40B4-BE49-F238E27FC236}">
                              <a16:creationId xmlns:a16="http://schemas.microsoft.com/office/drawing/2014/main" id="{E3100397-3A4F-4CC8-B1A6-D750FB41D29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" y="2514"/>
                          <a:ext cx="1469" cy="10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107763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28" name="Picture 30" descr="管式空气可调电容">
              <a:extLst>
                <a:ext uri="{FF2B5EF4-FFF2-40B4-BE49-F238E27FC236}">
                  <a16:creationId xmlns:a16="http://schemas.microsoft.com/office/drawing/2014/main" id="{19548AC8-FB90-429C-833A-9524807F4F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7" y="347"/>
              <a:ext cx="2041" cy="853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9" name="Picture 31" descr="片式空气可调电容">
              <a:extLst>
                <a:ext uri="{FF2B5EF4-FFF2-40B4-BE49-F238E27FC236}">
                  <a16:creationId xmlns:a16="http://schemas.microsoft.com/office/drawing/2014/main" id="{6A3A177D-B079-440F-B726-BC656F68D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7" y="1436"/>
              <a:ext cx="2137" cy="892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" name="Text Box 32">
              <a:extLst>
                <a:ext uri="{FF2B5EF4-FFF2-40B4-BE49-F238E27FC236}">
                  <a16:creationId xmlns:a16="http://schemas.microsoft.com/office/drawing/2014/main" id="{5BC55089-6202-4C68-A809-97F3A8175B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0" y="3368"/>
              <a:ext cx="100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电解电容器</a:t>
              </a:r>
            </a:p>
          </p:txBody>
        </p:sp>
        <p:sp>
          <p:nvSpPr>
            <p:cNvPr id="31" name="Text Box 33">
              <a:extLst>
                <a:ext uri="{FF2B5EF4-FFF2-40B4-BE49-F238E27FC236}">
                  <a16:creationId xmlns:a16="http://schemas.microsoft.com/office/drawing/2014/main" id="{F0A93153-5D16-4D2C-85B2-DC7C0EB6F8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3" y="3406"/>
              <a:ext cx="13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1" lang="zh-CN" altLang="en-US" sz="2000" dirty="0">
                  <a:solidFill>
                    <a:srgbClr val="99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瓷质电容器</a:t>
              </a:r>
            </a:p>
          </p:txBody>
        </p:sp>
        <p:sp>
          <p:nvSpPr>
            <p:cNvPr id="32" name="Text Box 34">
              <a:extLst>
                <a:ext uri="{FF2B5EF4-FFF2-40B4-BE49-F238E27FC236}">
                  <a16:creationId xmlns:a16="http://schemas.microsoft.com/office/drawing/2014/main" id="{3D354A01-CE6F-46DC-B73C-75B60FF829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" y="3413"/>
              <a:ext cx="12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000">
                  <a:solidFill>
                    <a:srgbClr val="9933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聚丙烯膜电容器</a:t>
              </a:r>
            </a:p>
          </p:txBody>
        </p:sp>
        <p:sp>
          <p:nvSpPr>
            <p:cNvPr id="33" name="Rectangle 35">
              <a:extLst>
                <a:ext uri="{FF2B5EF4-FFF2-40B4-BE49-F238E27FC236}">
                  <a16:creationId xmlns:a16="http://schemas.microsoft.com/office/drawing/2014/main" id="{CFF07B17-7A6B-4EC7-ADA9-AC3348DAA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152"/>
              <a:ext cx="2064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kumimoji="1" lang="zh-CN" altLang="en-US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管式空气可调电容器</a:t>
              </a: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B31607-81E8-4B92-BEC9-7ED4C09B7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648E5A-CF64-4266-932E-274557207202}" type="datetime1">
              <a:rPr lang="zh-CN" altLang="en-US" smtClean="0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0C03B0A-88DA-44FD-9C33-418B95DB1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A5A8D4-DD98-489E-8BA8-94B44C563F07}"/>
              </a:ext>
            </a:extLst>
          </p:cNvPr>
          <p:cNvSpPr txBox="1"/>
          <p:nvPr/>
        </p:nvSpPr>
        <p:spPr>
          <a:xfrm>
            <a:off x="2529762" y="317508"/>
            <a:ext cx="394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highlight>
                  <a:srgbClr val="0000FF"/>
                </a:highlight>
              </a:rPr>
              <a:t>常用的几种电容器</a:t>
            </a:r>
          </a:p>
        </p:txBody>
      </p:sp>
    </p:spTree>
    <p:extLst>
      <p:ext uri="{BB962C8B-B14F-4D97-AF65-F5344CB8AC3E}">
        <p14:creationId xmlns:p14="http://schemas.microsoft.com/office/powerpoint/2010/main" val="1441071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710F55-FA93-4D0E-9F54-7EC29C300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648E5A-CF64-4266-932E-274557207202}" type="datetime1">
              <a:rPr lang="zh-CN" altLang="en-US" smtClean="0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9F812A-591E-4BF7-B819-7AEFFFA5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0041E4-C8DE-4A78-8C61-0FBA98EF5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9A88-BB01-4C3C-B2FB-163983272EDA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6" name="Text Box 84">
            <a:extLst>
              <a:ext uri="{FF2B5EF4-FFF2-40B4-BE49-F238E27FC236}">
                <a16:creationId xmlns:a16="http://schemas.microsoft.com/office/drawing/2014/main" id="{E8267893-5C46-4484-A8A3-428B5F2C5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6092825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</a:rPr>
              <a:t>电力电容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3D85B8-1AE2-4558-A9E8-A66AE7F65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642937"/>
            <a:ext cx="756285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16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5CDD34-F853-4172-9124-72B0ED5B7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648E5A-CF64-4266-932E-274557207202}" type="datetime1">
              <a:rPr lang="zh-CN" altLang="en-US" smtClean="0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4D91E4-03A6-4AEE-AE83-AB76BB0A9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FFAF24-CE37-4623-85A0-BC32D53CF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9A88-BB01-4C3C-B2FB-163983272EDA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6" name="Text Box 84">
            <a:extLst>
              <a:ext uri="{FF2B5EF4-FFF2-40B4-BE49-F238E27FC236}">
                <a16:creationId xmlns:a16="http://schemas.microsoft.com/office/drawing/2014/main" id="{1F182EB3-8596-4EE4-BCA5-34CE1B980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6165850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</a:rPr>
              <a:t>冲击电压发生器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EF121D4-A076-4B59-A117-21FDEBBF9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" y="647700"/>
            <a:ext cx="74104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10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722313" y="404813"/>
            <a:ext cx="2513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库伏（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-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u</a:t>
            </a:r>
            <a:r>
              <a:rPr kumimoji="1" lang="zh-CN" altLang="en-US" sz="2400" b="1">
                <a:latin typeface="Times New Roman" panose="02020603050405020304" pitchFamily="18" charset="0"/>
                <a:sym typeface="Symbol" panose="05050102010706020507" pitchFamily="18" charset="2"/>
              </a:rPr>
              <a:t>）</a:t>
            </a:r>
            <a:r>
              <a:rPr kumimoji="1" lang="zh-CN" altLang="en-US" sz="2400" b="1" i="1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特性</a:t>
            </a:r>
            <a:endParaRPr kumimoji="1" lang="zh-CN" altLang="en-US" sz="2400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5499100" y="800100"/>
            <a:ext cx="2732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400" b="1" i="1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C  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  tan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</a:t>
            </a:r>
            <a:endParaRPr kumimoji="1" lang="en-US" altLang="zh-CN" sz="2400" b="1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22532" name="Group 4"/>
          <p:cNvGrpSpPr>
            <a:grpSpLocks/>
          </p:cNvGrpSpPr>
          <p:nvPr/>
        </p:nvGrpSpPr>
        <p:grpSpPr bwMode="auto">
          <a:xfrm>
            <a:off x="3859213" y="0"/>
            <a:ext cx="1676400" cy="2057400"/>
            <a:chOff x="1837" y="528"/>
            <a:chExt cx="1056" cy="1296"/>
          </a:xfrm>
        </p:grpSpPr>
        <p:sp>
          <p:nvSpPr>
            <p:cNvPr id="22533" name="Line 5"/>
            <p:cNvSpPr>
              <a:spLocks noChangeShapeType="1"/>
            </p:cNvSpPr>
            <p:nvPr/>
          </p:nvSpPr>
          <p:spPr bwMode="auto">
            <a:xfrm flipV="1">
              <a:off x="1874" y="960"/>
              <a:ext cx="816" cy="72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534" name="Group 6"/>
            <p:cNvGrpSpPr>
              <a:grpSpLocks/>
            </p:cNvGrpSpPr>
            <p:nvPr/>
          </p:nvGrpSpPr>
          <p:grpSpPr bwMode="auto">
            <a:xfrm>
              <a:off x="1837" y="528"/>
              <a:ext cx="1056" cy="1296"/>
              <a:chOff x="336" y="1680"/>
              <a:chExt cx="1056" cy="1296"/>
            </a:xfrm>
          </p:grpSpPr>
          <p:grpSp>
            <p:nvGrpSpPr>
              <p:cNvPr id="22535" name="Group 7"/>
              <p:cNvGrpSpPr>
                <a:grpSpLocks/>
              </p:cNvGrpSpPr>
              <p:nvPr/>
            </p:nvGrpSpPr>
            <p:grpSpPr bwMode="auto">
              <a:xfrm>
                <a:off x="336" y="1872"/>
                <a:ext cx="1056" cy="1104"/>
                <a:chOff x="336" y="1872"/>
                <a:chExt cx="1056" cy="1104"/>
              </a:xfrm>
            </p:grpSpPr>
            <p:sp>
              <p:nvSpPr>
                <p:cNvPr id="22536" name="Line 8"/>
                <p:cNvSpPr>
                  <a:spLocks noChangeShapeType="1"/>
                </p:cNvSpPr>
                <p:nvPr/>
              </p:nvSpPr>
              <p:spPr bwMode="auto">
                <a:xfrm>
                  <a:off x="336" y="2544"/>
                  <a:ext cx="1056" cy="0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537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720" y="1872"/>
                  <a:ext cx="0" cy="110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22538" name="Text Box 10"/>
              <p:cNvSpPr txBox="1">
                <a:spLocks noChangeArrowheads="1"/>
              </p:cNvSpPr>
              <p:nvPr/>
            </p:nvSpPr>
            <p:spPr bwMode="auto">
              <a:xfrm>
                <a:off x="412" y="168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kumimoji="1" lang="en-US" altLang="zh-CN" sz="2400" b="1" i="1">
                    <a:solidFill>
                      <a:schemeClr val="tx2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q</a:t>
                </a:r>
                <a:endParaRPr kumimoji="1" lang="en-US" altLang="zh-CN" sz="2400" b="1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39" name="Text Box 11"/>
              <p:cNvSpPr txBox="1">
                <a:spLocks noChangeArrowheads="1"/>
              </p:cNvSpPr>
              <p:nvPr/>
            </p:nvSpPr>
            <p:spPr bwMode="auto">
              <a:xfrm>
                <a:off x="1161" y="2520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kumimoji="1" lang="en-US" altLang="zh-CN" sz="2400" b="1" i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u</a:t>
                </a:r>
                <a:endParaRPr kumimoji="1" lang="en-US" altLang="zh-CN" sz="2400" b="1">
                  <a:solidFill>
                    <a:schemeClr val="tx2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540" name="Text Box 12"/>
              <p:cNvSpPr txBox="1">
                <a:spLocks noChangeArrowheads="1"/>
              </p:cNvSpPr>
              <p:nvPr/>
            </p:nvSpPr>
            <p:spPr bwMode="auto">
              <a:xfrm>
                <a:off x="710" y="252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kumimoji="1" lang="en-US" altLang="zh-CN" sz="2400" b="1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0</a:t>
                </a:r>
              </a:p>
            </p:txBody>
          </p:sp>
        </p:grpSp>
        <p:sp>
          <p:nvSpPr>
            <p:cNvPr id="22541" name="Freeform 13"/>
            <p:cNvSpPr>
              <a:spLocks/>
            </p:cNvSpPr>
            <p:nvPr/>
          </p:nvSpPr>
          <p:spPr bwMode="auto">
            <a:xfrm>
              <a:off x="2357" y="1275"/>
              <a:ext cx="55" cy="117"/>
            </a:xfrm>
            <a:custGeom>
              <a:avLst/>
              <a:gdLst>
                <a:gd name="T0" fmla="*/ 0 w 55"/>
                <a:gd name="T1" fmla="*/ 0 h 117"/>
                <a:gd name="T2" fmla="*/ 48 w 55"/>
                <a:gd name="T3" fmla="*/ 45 h 117"/>
                <a:gd name="T4" fmla="*/ 45 w 55"/>
                <a:gd name="T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117">
                  <a:moveTo>
                    <a:pt x="0" y="0"/>
                  </a:moveTo>
                  <a:cubicBezTo>
                    <a:pt x="8" y="7"/>
                    <a:pt x="41" y="25"/>
                    <a:pt x="48" y="45"/>
                  </a:cubicBezTo>
                  <a:cubicBezTo>
                    <a:pt x="55" y="65"/>
                    <a:pt x="46" y="102"/>
                    <a:pt x="45" y="117"/>
                  </a:cubicBezTo>
                </a:path>
              </a:pathLst>
            </a:custGeom>
            <a:noFill/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42" name="Text Box 14"/>
            <p:cNvSpPr txBox="1">
              <a:spLocks noChangeArrowheads="1"/>
            </p:cNvSpPr>
            <p:nvPr/>
          </p:nvSpPr>
          <p:spPr bwMode="auto">
            <a:xfrm>
              <a:off x="2210" y="1140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2400" b="1" i="1">
                  <a:solidFill>
                    <a:srgbClr val="00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</a:t>
              </a:r>
              <a:endParaRPr kumimoji="1" lang="en-US" altLang="zh-CN" sz="2400" b="1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2543" name="Text Box 15"/>
          <p:cNvSpPr txBox="1">
            <a:spLocks noChangeArrowheads="1"/>
          </p:cNvSpPr>
          <p:nvPr/>
        </p:nvSpPr>
        <p:spPr bwMode="auto">
          <a:xfrm>
            <a:off x="323850" y="1989138"/>
            <a:ext cx="4222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2. 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线性电容的电压、电流关系</a:t>
            </a:r>
            <a:endParaRPr kumimoji="1" lang="zh-CN" altLang="en-US" sz="2400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22544" name="Group 16"/>
          <p:cNvGrpSpPr>
            <a:grpSpLocks/>
          </p:cNvGrpSpPr>
          <p:nvPr/>
        </p:nvGrpSpPr>
        <p:grpSpPr bwMode="auto">
          <a:xfrm>
            <a:off x="896938" y="2582863"/>
            <a:ext cx="1997075" cy="2636837"/>
            <a:chOff x="565" y="1627"/>
            <a:chExt cx="1258" cy="1661"/>
          </a:xfrm>
        </p:grpSpPr>
        <p:sp>
          <p:nvSpPr>
            <p:cNvPr id="22545" name="Text Box 17"/>
            <p:cNvSpPr txBox="1">
              <a:spLocks noChangeArrowheads="1"/>
            </p:cNvSpPr>
            <p:nvPr/>
          </p:nvSpPr>
          <p:spPr bwMode="auto">
            <a:xfrm>
              <a:off x="1579" y="255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22546" name="Text Box 18"/>
            <p:cNvSpPr txBox="1">
              <a:spLocks noChangeArrowheads="1"/>
            </p:cNvSpPr>
            <p:nvPr/>
          </p:nvSpPr>
          <p:spPr bwMode="auto">
            <a:xfrm>
              <a:off x="777" y="1627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i</a:t>
              </a:r>
            </a:p>
          </p:txBody>
        </p:sp>
        <p:sp>
          <p:nvSpPr>
            <p:cNvPr id="22547" name="Text Box 19"/>
            <p:cNvSpPr txBox="1">
              <a:spLocks noChangeArrowheads="1"/>
            </p:cNvSpPr>
            <p:nvPr/>
          </p:nvSpPr>
          <p:spPr bwMode="auto">
            <a:xfrm>
              <a:off x="565" y="2488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solidFill>
                    <a:schemeClr val="tx2"/>
                  </a:solidFill>
                  <a:latin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22548" name="Rectangle 20"/>
            <p:cNvSpPr>
              <a:spLocks noChangeArrowheads="1"/>
            </p:cNvSpPr>
            <p:nvPr/>
          </p:nvSpPr>
          <p:spPr bwMode="auto">
            <a:xfrm>
              <a:off x="565" y="2093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solidFill>
                    <a:srgbClr val="2520F2"/>
                  </a:solidFill>
                  <a:latin typeface="Times New Roman" panose="02020603050405020304" pitchFamily="18" charset="0"/>
                  <a:sym typeface="CommonBullets" pitchFamily="34" charset="2"/>
                </a:rPr>
                <a:t>+</a:t>
              </a:r>
            </a:p>
          </p:txBody>
        </p:sp>
        <p:sp>
          <p:nvSpPr>
            <p:cNvPr id="22549" name="Line 21"/>
            <p:cNvSpPr>
              <a:spLocks noChangeShapeType="1"/>
            </p:cNvSpPr>
            <p:nvPr/>
          </p:nvSpPr>
          <p:spPr bwMode="auto">
            <a:xfrm rot="5400000" flipH="1" flipV="1">
              <a:off x="975" y="2340"/>
              <a:ext cx="583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0" name="Line 22"/>
            <p:cNvSpPr>
              <a:spLocks noChangeShapeType="1"/>
            </p:cNvSpPr>
            <p:nvPr/>
          </p:nvSpPr>
          <p:spPr bwMode="auto">
            <a:xfrm rot="5400000">
              <a:off x="1032" y="3011"/>
              <a:ext cx="469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1" name="Oval 23"/>
            <p:cNvSpPr>
              <a:spLocks noChangeArrowheads="1"/>
            </p:cNvSpPr>
            <p:nvPr/>
          </p:nvSpPr>
          <p:spPr bwMode="auto">
            <a:xfrm rot="5400000">
              <a:off x="686" y="2002"/>
              <a:ext cx="91" cy="91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52" name="Oval 24"/>
            <p:cNvSpPr>
              <a:spLocks noChangeArrowheads="1"/>
            </p:cNvSpPr>
            <p:nvPr/>
          </p:nvSpPr>
          <p:spPr bwMode="auto">
            <a:xfrm rot="5400000">
              <a:off x="686" y="3197"/>
              <a:ext cx="91" cy="91"/>
            </a:xfrm>
            <a:prstGeom prst="ellips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2553" name="Rectangle 25"/>
            <p:cNvSpPr>
              <a:spLocks noChangeArrowheads="1"/>
            </p:cNvSpPr>
            <p:nvPr/>
          </p:nvSpPr>
          <p:spPr bwMode="auto">
            <a:xfrm>
              <a:off x="565" y="287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solidFill>
                    <a:srgbClr val="2520F2"/>
                  </a:solidFill>
                  <a:latin typeface="Times New Roman" panose="02020603050405020304" pitchFamily="18" charset="0"/>
                  <a:sym typeface="CommonBullets" pitchFamily="34" charset="2"/>
                </a:rPr>
                <a:t>–</a:t>
              </a:r>
            </a:p>
          </p:txBody>
        </p:sp>
        <p:sp>
          <p:nvSpPr>
            <p:cNvPr id="22554" name="Line 26"/>
            <p:cNvSpPr>
              <a:spLocks noChangeShapeType="1"/>
            </p:cNvSpPr>
            <p:nvPr/>
          </p:nvSpPr>
          <p:spPr bwMode="auto">
            <a:xfrm>
              <a:off x="777" y="3245"/>
              <a:ext cx="49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5" name="Line 27"/>
            <p:cNvSpPr>
              <a:spLocks noChangeShapeType="1"/>
            </p:cNvSpPr>
            <p:nvPr/>
          </p:nvSpPr>
          <p:spPr bwMode="auto">
            <a:xfrm>
              <a:off x="777" y="2048"/>
              <a:ext cx="490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56" name="Line 28"/>
            <p:cNvSpPr>
              <a:spLocks noChangeShapeType="1"/>
            </p:cNvSpPr>
            <p:nvPr/>
          </p:nvSpPr>
          <p:spPr bwMode="auto">
            <a:xfrm>
              <a:off x="740" y="1915"/>
              <a:ext cx="266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 type="stealth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557" name="Group 29"/>
            <p:cNvGrpSpPr>
              <a:grpSpLocks/>
            </p:cNvGrpSpPr>
            <p:nvPr/>
          </p:nvGrpSpPr>
          <p:grpSpPr bwMode="auto">
            <a:xfrm rot="-5400000">
              <a:off x="1200" y="2434"/>
              <a:ext cx="144" cy="539"/>
              <a:chOff x="3053" y="3083"/>
              <a:chExt cx="211" cy="576"/>
            </a:xfrm>
          </p:grpSpPr>
          <p:sp>
            <p:nvSpPr>
              <p:cNvPr id="22558" name="Line 30"/>
              <p:cNvSpPr>
                <a:spLocks noChangeShapeType="1"/>
              </p:cNvSpPr>
              <p:nvPr/>
            </p:nvSpPr>
            <p:spPr bwMode="auto">
              <a:xfrm>
                <a:off x="3053" y="3083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22559" name="Line 31"/>
              <p:cNvSpPr>
                <a:spLocks noChangeShapeType="1"/>
              </p:cNvSpPr>
              <p:nvPr/>
            </p:nvSpPr>
            <p:spPr bwMode="auto">
              <a:xfrm>
                <a:off x="3264" y="3083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560" name="Rectangle 32"/>
            <p:cNvSpPr>
              <a:spLocks noChangeArrowheads="1"/>
            </p:cNvSpPr>
            <p:nvPr/>
          </p:nvSpPr>
          <p:spPr bwMode="auto">
            <a:xfrm>
              <a:off x="1315" y="2343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solidFill>
                    <a:srgbClr val="2520F2"/>
                  </a:solidFill>
                  <a:latin typeface="Times New Roman" panose="02020603050405020304" pitchFamily="18" charset="0"/>
                  <a:sym typeface="CommonBullets" pitchFamily="34" charset="2"/>
                </a:rPr>
                <a:t>+</a:t>
              </a:r>
            </a:p>
          </p:txBody>
        </p:sp>
        <p:sp>
          <p:nvSpPr>
            <p:cNvPr id="22561" name="Rectangle 33"/>
            <p:cNvSpPr>
              <a:spLocks noChangeArrowheads="1"/>
            </p:cNvSpPr>
            <p:nvPr/>
          </p:nvSpPr>
          <p:spPr bwMode="auto">
            <a:xfrm>
              <a:off x="1315" y="278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cap="sq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solidFill>
                    <a:srgbClr val="2520F2"/>
                  </a:solidFill>
                  <a:latin typeface="Times New Roman" panose="02020603050405020304" pitchFamily="18" charset="0"/>
                  <a:sym typeface="CommonBullets" pitchFamily="34" charset="2"/>
                </a:rPr>
                <a:t>–</a:t>
              </a:r>
            </a:p>
          </p:txBody>
        </p:sp>
      </p:grpSp>
      <p:graphicFrame>
        <p:nvGraphicFramePr>
          <p:cNvPr id="22562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8862002"/>
              </p:ext>
            </p:extLst>
          </p:nvPr>
        </p:nvGraphicFramePr>
        <p:xfrm>
          <a:off x="3231179" y="2581193"/>
          <a:ext cx="2003425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6" name="公式" r:id="rId4" imgW="927000" imgH="406080" progId="Equation.3">
                  <p:embed/>
                </p:oleObj>
              </mc:Choice>
              <mc:Fallback>
                <p:oleObj name="公式" r:id="rId4" imgW="927000" imgH="406080" progId="Equation.3">
                  <p:embed/>
                  <p:pic>
                    <p:nvPicPr>
                      <p:cNvPr id="22562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1179" y="2581193"/>
                        <a:ext cx="2003425" cy="87471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63" name="Text Box 35"/>
          <p:cNvSpPr txBox="1">
            <a:spLocks noChangeArrowheads="1"/>
          </p:cNvSpPr>
          <p:nvPr/>
        </p:nvSpPr>
        <p:spPr bwMode="auto">
          <a:xfrm>
            <a:off x="3565525" y="36957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kumimoji="1" lang="zh-CN" altLang="zh-CN" sz="2400" b="1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22564" name="Object 36"/>
          <p:cNvGraphicFramePr>
            <a:graphicFrameLocks noChangeAspect="1"/>
          </p:cNvGraphicFramePr>
          <p:nvPr/>
        </p:nvGraphicFramePr>
        <p:xfrm>
          <a:off x="3297238" y="3582988"/>
          <a:ext cx="194627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7" name="公式" r:id="rId6" imgW="965160" imgH="406080" progId="Equation.3">
                  <p:embed/>
                </p:oleObj>
              </mc:Choice>
              <mc:Fallback>
                <p:oleObj name="公式" r:id="rId6" imgW="965160" imgH="406080" progId="Equation.3">
                  <p:embed/>
                  <p:pic>
                    <p:nvPicPr>
                      <p:cNvPr id="22564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7238" y="3582988"/>
                        <a:ext cx="1946275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65" name="Text Box 37"/>
          <p:cNvSpPr txBox="1">
            <a:spLocks noChangeArrowheads="1"/>
          </p:cNvSpPr>
          <p:nvPr/>
        </p:nvSpPr>
        <p:spPr bwMode="auto">
          <a:xfrm>
            <a:off x="3051175" y="489585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kumimoji="1" lang="zh-CN" altLang="zh-CN" sz="2400" b="1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22566" name="Object 38"/>
          <p:cNvGraphicFramePr>
            <a:graphicFrameLocks noChangeAspect="1"/>
          </p:cNvGraphicFramePr>
          <p:nvPr/>
        </p:nvGraphicFramePr>
        <p:xfrm>
          <a:off x="3276600" y="5370513"/>
          <a:ext cx="2524125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8" name="公式" r:id="rId8" imgW="1231560" imgH="355320" progId="Equation.3">
                  <p:embed/>
                </p:oleObj>
              </mc:Choice>
              <mc:Fallback>
                <p:oleObj name="公式" r:id="rId8" imgW="1231560" imgH="355320" progId="Equation.3">
                  <p:embed/>
                  <p:pic>
                    <p:nvPicPr>
                      <p:cNvPr id="22566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5370513"/>
                        <a:ext cx="2524125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67" name="Object 39"/>
          <p:cNvGraphicFramePr>
            <a:graphicFrameLocks noChangeAspect="1"/>
          </p:cNvGraphicFramePr>
          <p:nvPr/>
        </p:nvGraphicFramePr>
        <p:xfrm>
          <a:off x="3276600" y="4456113"/>
          <a:ext cx="284162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9" name="Equation" r:id="rId10" imgW="1409400" imgH="406080" progId="Equation.3">
                  <p:embed/>
                </p:oleObj>
              </mc:Choice>
              <mc:Fallback>
                <p:oleObj name="Equation" r:id="rId10" imgW="1409400" imgH="406080" progId="Equation.3">
                  <p:embed/>
                  <p:pic>
                    <p:nvPicPr>
                      <p:cNvPr id="22567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456113"/>
                        <a:ext cx="2841625" cy="81597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68" name="Object 40"/>
          <p:cNvGraphicFramePr>
            <a:graphicFrameLocks noChangeAspect="1"/>
          </p:cNvGraphicFramePr>
          <p:nvPr/>
        </p:nvGraphicFramePr>
        <p:xfrm>
          <a:off x="5192713" y="3603625"/>
          <a:ext cx="276542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90" name="公式" r:id="rId12" imgW="1371600" imgH="406080" progId="Equation.3">
                  <p:embed/>
                </p:oleObj>
              </mc:Choice>
              <mc:Fallback>
                <p:oleObj name="公式" r:id="rId12" imgW="1371600" imgH="406080" progId="Equation.3">
                  <p:embed/>
                  <p:pic>
                    <p:nvPicPr>
                      <p:cNvPr id="22568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2713" y="3603625"/>
                        <a:ext cx="2765425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3992446-A49C-4F64-9430-BA7A7B0E27FA}"/>
              </a:ext>
            </a:extLst>
          </p:cNvPr>
          <p:cNvSpPr txBox="1"/>
          <p:nvPr/>
        </p:nvSpPr>
        <p:spPr>
          <a:xfrm>
            <a:off x="5535613" y="269538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非常重要</a:t>
            </a:r>
          </a:p>
        </p:txBody>
      </p:sp>
    </p:spTree>
    <p:extLst>
      <p:ext uri="{BB962C8B-B14F-4D97-AF65-F5344CB8AC3E}">
        <p14:creationId xmlns:p14="http://schemas.microsoft.com/office/powerpoint/2010/main" val="8694451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2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2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2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autoUpdateAnimBg="0"/>
      <p:bldP spid="22531" grpId="0" autoUpdateAnimBg="0"/>
      <p:bldP spid="22543" grpId="0" autoUpdateAnimBg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100348-459D-47C5-8195-2D8D807A5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648E5A-CF64-4266-932E-274557207202}" type="datetime1">
              <a:rPr lang="zh-CN" altLang="en-US" smtClean="0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E8B2DC-8A7A-4A3F-9EDB-6321B6644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A6E04A-2C51-48D4-8B65-A5A990B99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9A88-BB01-4C3C-B2FB-163983272EDA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BFBB2D7C-29D8-442F-8DE6-E7E3C560E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599" y="1988840"/>
            <a:ext cx="76065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</a:rPr>
              <a:t>含有动态元件</a:t>
            </a:r>
            <a:r>
              <a:rPr lang="en-US" altLang="zh-CN" dirty="0">
                <a:solidFill>
                  <a:srgbClr val="FF0000"/>
                </a:solidFill>
                <a:latin typeface="楷体_GB2312" pitchFamily="49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</a:rPr>
              <a:t>电容和电感</a:t>
            </a:r>
            <a:r>
              <a:rPr lang="en-US" altLang="zh-CN" dirty="0">
                <a:solidFill>
                  <a:srgbClr val="FF0000"/>
                </a:solidFill>
                <a:latin typeface="楷体_GB2312" pitchFamily="49" charset="-122"/>
              </a:rPr>
              <a:t>)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</a:rPr>
              <a:t>的电路称动态电路。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76B7F9A1-1F9C-42F9-9454-3A212CC23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1347788"/>
            <a:ext cx="27368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zh-CN" sz="3200" dirty="0">
                <a:solidFill>
                  <a:schemeClr val="bg1"/>
                </a:solidFill>
                <a:latin typeface="楷体_GB2312" pitchFamily="49" charset="-122"/>
              </a:rPr>
              <a:t>1</a:t>
            </a:r>
            <a:r>
              <a:rPr lang="en-US" altLang="zh-CN" sz="3200" i="1" dirty="0">
                <a:solidFill>
                  <a:schemeClr val="bg1"/>
                </a:solidFill>
                <a:latin typeface="楷体_GB2312" pitchFamily="49" charset="-122"/>
              </a:rPr>
              <a:t>. </a:t>
            </a:r>
            <a:r>
              <a:rPr lang="zh-CN" altLang="en-US" sz="3200" dirty="0">
                <a:solidFill>
                  <a:schemeClr val="bg1"/>
                </a:solidFill>
                <a:latin typeface="楷体_GB2312" pitchFamily="49" charset="-122"/>
              </a:rPr>
              <a:t>动态电路</a:t>
            </a:r>
          </a:p>
        </p:txBody>
      </p:sp>
      <p:sp>
        <p:nvSpPr>
          <p:cNvPr id="7" name="Text Box 16">
            <a:extLst>
              <a:ext uri="{FF2B5EF4-FFF2-40B4-BE49-F238E27FC236}">
                <a16:creationId xmlns:a16="http://schemas.microsoft.com/office/drawing/2014/main" id="{BF2841B5-5E29-4F65-9226-D110C6634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3041320"/>
            <a:ext cx="7343775" cy="2116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en-US" altLang="zh-CN" dirty="0">
                <a:solidFill>
                  <a:srgbClr val="FF0000"/>
                </a:solidFill>
                <a:latin typeface="楷体_GB2312" pitchFamily="49" charset="-122"/>
              </a:rPr>
              <a:t>    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</a:rPr>
              <a:t>当动态电路状态发生改变时（换路）需要经历一个变化过程才能达到新的稳定状态。这个变化过程称为电路的过渡过程（也称瞬态过程、暂态过程）。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23CD431-FF10-4FBB-BA61-13FAC651258B}"/>
              </a:ext>
            </a:extLst>
          </p:cNvPr>
          <p:cNvSpPr/>
          <p:nvPr/>
        </p:nvSpPr>
        <p:spPr>
          <a:xfrm>
            <a:off x="3491880" y="824568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ea typeface="楷体_GB2312" pitchFamily="49" charset="-122"/>
              </a:rPr>
              <a:t>动态电路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071C0E6C-8FE8-41D9-8BDD-8F2E16D01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9981" y="5531148"/>
            <a:ext cx="58112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</a:rPr>
              <a:t>动态电路 </a:t>
            </a:r>
            <a:r>
              <a:rPr lang="en-US" altLang="zh-CN" dirty="0">
                <a:solidFill>
                  <a:srgbClr val="FF0000"/>
                </a:solidFill>
                <a:latin typeface="楷体_GB2312" pitchFamily="49" charset="-122"/>
              </a:rPr>
              <a:t>vs 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</a:rPr>
              <a:t>电阻电路（静态电路）</a:t>
            </a:r>
          </a:p>
        </p:txBody>
      </p:sp>
    </p:spTree>
    <p:extLst>
      <p:ext uri="{BB962C8B-B14F-4D97-AF65-F5344CB8AC3E}">
        <p14:creationId xmlns:p14="http://schemas.microsoft.com/office/powerpoint/2010/main" val="130447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/>
      <p:bldP spid="7" grpId="0" autoUpdateAnimBg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323850" y="260648"/>
            <a:ext cx="4895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电容的电压</a:t>
            </a:r>
            <a:r>
              <a:rPr kumimoji="1" lang="en-US" altLang="zh-CN" sz="2800" b="1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-</a:t>
            </a:r>
            <a:r>
              <a:rPr kumimoji="1" lang="zh-CN" altLang="en-US" sz="2800" b="1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电流关系小结：</a:t>
            </a:r>
          </a:p>
        </p:txBody>
      </p:sp>
      <p:sp>
        <p:nvSpPr>
          <p:cNvPr id="24579" name="Text Box 3"/>
          <p:cNvSpPr txBox="1">
            <a:spLocks noChangeArrowheads="1"/>
          </p:cNvSpPr>
          <p:nvPr/>
        </p:nvSpPr>
        <p:spPr bwMode="auto">
          <a:xfrm>
            <a:off x="388169" y="1070728"/>
            <a:ext cx="733025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 </a:t>
            </a:r>
            <a:r>
              <a:rPr kumimoji="1" lang="en-US" altLang="zh-CN" sz="2400" b="1" i="1" dirty="0" err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kumimoji="1" lang="zh-CN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的大小与</a:t>
            </a:r>
            <a:r>
              <a:rPr kumimoji="1" lang="en-US" altLang="zh-CN" sz="2400" b="1" i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kumimoji="1" lang="zh-CN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kumimoji="1" lang="zh-CN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变化率成正比</a:t>
            </a:r>
            <a:r>
              <a:rPr kumimoji="1" lang="zh-CN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，与</a:t>
            </a:r>
            <a:r>
              <a:rPr kumimoji="1" lang="en-US" altLang="zh-CN" sz="2400" b="1" i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kumimoji="1" lang="zh-CN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的大小无关；</a:t>
            </a:r>
            <a:endParaRPr kumimoji="1" lang="zh-CN" altLang="en-US" sz="24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590550" y="3100685"/>
            <a:ext cx="609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(3)</a:t>
            </a:r>
            <a:r>
              <a:rPr kumimoji="1"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电容元件是一种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记忆元件</a:t>
            </a:r>
          </a:p>
        </p:txBody>
      </p:sp>
      <p:sp>
        <p:nvSpPr>
          <p:cNvPr id="24581" name="Text Box 5"/>
          <p:cNvSpPr txBox="1">
            <a:spLocks noChangeArrowheads="1"/>
          </p:cNvSpPr>
          <p:nvPr/>
        </p:nvSpPr>
        <p:spPr bwMode="auto">
          <a:xfrm>
            <a:off x="596900" y="1676725"/>
            <a:ext cx="7010400" cy="113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476250" indent="-4762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666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0" hangingPunct="0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(2) 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当 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u 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为常数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直流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时，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/</a:t>
            </a:r>
            <a:r>
              <a:rPr kumimoji="1"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400" b="1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=0 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kumimoji="1" lang="en-US" altLang="zh-CN" sz="2400" b="1" i="1" dirty="0" err="1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=0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。电容在直流电路中相当于</a:t>
            </a:r>
            <a:r>
              <a:rPr kumimoji="1" lang="zh-CN" alt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开路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，电容有</a:t>
            </a:r>
            <a:r>
              <a:rPr kumimoji="1" lang="zh-CN" alt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隔直作用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；</a:t>
            </a:r>
            <a:endParaRPr kumimoji="1" lang="zh-CN" altLang="en-US" sz="24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683568" y="5229034"/>
            <a:ext cx="7162800" cy="113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52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0" hangingPunct="0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(5) 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表达式前的正、负号与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u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，</a:t>
            </a:r>
            <a:r>
              <a:rPr kumimoji="1" lang="en-US" altLang="zh-CN" sz="2400" b="1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的参考方向有关。</a:t>
            </a:r>
            <a:r>
              <a:rPr kumimoji="1" lang="zh-CN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当 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，</a:t>
            </a:r>
            <a:r>
              <a:rPr kumimoji="1"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为关联方向时，</a:t>
            </a:r>
            <a:r>
              <a:rPr kumimoji="1"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= 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C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/d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endParaRPr kumimoji="1" lang="zh-CN" altLang="en-US" sz="24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458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208791"/>
              </p:ext>
            </p:extLst>
          </p:nvPr>
        </p:nvGraphicFramePr>
        <p:xfrm>
          <a:off x="7524750" y="835025"/>
          <a:ext cx="1143000" cy="790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5" name="Equation" r:id="rId4" imgW="583920" imgH="406080" progId="Equation.3">
                  <p:embed/>
                </p:oleObj>
              </mc:Choice>
              <mc:Fallback>
                <p:oleObj name="Equation" r:id="rId4" imgW="583920" imgH="406080" progId="Equation.3">
                  <p:embed/>
                  <p:pic>
                    <p:nvPicPr>
                      <p:cNvPr id="2458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835025"/>
                        <a:ext cx="1143000" cy="79057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8113414"/>
              </p:ext>
            </p:extLst>
          </p:nvPr>
        </p:nvGraphicFramePr>
        <p:xfrm>
          <a:off x="4876800" y="2916535"/>
          <a:ext cx="2841625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6" name="Equation" r:id="rId6" imgW="1409400" imgH="406080" progId="Equation.3">
                  <p:embed/>
                </p:oleObj>
              </mc:Choice>
              <mc:Fallback>
                <p:oleObj name="Equation" r:id="rId6" imgW="1409400" imgH="406080" progId="Equation.3">
                  <p:embed/>
                  <p:pic>
                    <p:nvPicPr>
                      <p:cNvPr id="2458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916535"/>
                        <a:ext cx="2841625" cy="815975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91"/>
          <p:cNvGrpSpPr>
            <a:grpSpLocks/>
          </p:cNvGrpSpPr>
          <p:nvPr/>
        </p:nvGrpSpPr>
        <p:grpSpPr bwMode="auto">
          <a:xfrm>
            <a:off x="4701902" y="4511043"/>
            <a:ext cx="1093788" cy="446088"/>
            <a:chOff x="2744" y="1933"/>
            <a:chExt cx="689" cy="281"/>
          </a:xfrm>
        </p:grpSpPr>
        <p:sp>
          <p:nvSpPr>
            <p:cNvPr id="14" name="Line 88"/>
            <p:cNvSpPr>
              <a:spLocks noChangeShapeType="1"/>
            </p:cNvSpPr>
            <p:nvPr/>
          </p:nvSpPr>
          <p:spPr bwMode="auto">
            <a:xfrm>
              <a:off x="2744" y="2205"/>
              <a:ext cx="680" cy="0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5" name="Object 89"/>
            <p:cNvGraphicFramePr>
              <a:graphicFrameLocks noChangeAspect="1"/>
            </p:cNvGraphicFramePr>
            <p:nvPr/>
          </p:nvGraphicFramePr>
          <p:xfrm>
            <a:off x="2744" y="1933"/>
            <a:ext cx="689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817" name="Equation" r:id="rId8" imgW="558800" imgH="228600" progId="Equation.DSMT4">
                    <p:embed/>
                  </p:oleObj>
                </mc:Choice>
                <mc:Fallback>
                  <p:oleObj name="Equation" r:id="rId8" imgW="558800" imgH="228600" progId="Equation.DSMT4">
                    <p:embed/>
                    <p:pic>
                      <p:nvPicPr>
                        <p:cNvPr id="11288" name="Object 8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4" y="1933"/>
                          <a:ext cx="689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6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2872"/>
              </p:ext>
            </p:extLst>
          </p:nvPr>
        </p:nvGraphicFramePr>
        <p:xfrm>
          <a:off x="5940152" y="4655506"/>
          <a:ext cx="2198688" cy="550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8" name="Equation" r:id="rId10" imgW="914400" imgH="228600" progId="Equation.DSMT4">
                  <p:embed/>
                </p:oleObj>
              </mc:Choice>
              <mc:Fallback>
                <p:oleObj name="Equation" r:id="rId10" imgW="914400" imgH="228600" progId="Equation.DSMT4">
                  <p:embed/>
                  <p:pic>
                    <p:nvPicPr>
                      <p:cNvPr id="203868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4655506"/>
                        <a:ext cx="2198688" cy="550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750822"/>
              </p:ext>
            </p:extLst>
          </p:nvPr>
        </p:nvGraphicFramePr>
        <p:xfrm>
          <a:off x="683568" y="4394009"/>
          <a:ext cx="328453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9" name="Equation" r:id="rId12" imgW="1548728" imgH="393529" progId="Equation.DSMT4">
                  <p:embed/>
                </p:oleObj>
              </mc:Choice>
              <mc:Fallback>
                <p:oleObj name="Equation" r:id="rId12" imgW="1548728" imgH="393529" progId="Equation.DSMT4">
                  <p:embed/>
                  <p:pic>
                    <p:nvPicPr>
                      <p:cNvPr id="203891" name="Object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4394009"/>
                        <a:ext cx="3284537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590550" y="3865860"/>
            <a:ext cx="609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(4)</a:t>
            </a:r>
            <a:r>
              <a:rPr lang="zh-CN" altLang="en-US" sz="24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电容电压连续性</a:t>
            </a:r>
            <a:r>
              <a:rPr lang="en-US" altLang="zh-CN" sz="24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电容电压不突变</a:t>
            </a:r>
            <a:r>
              <a:rPr lang="en-US" altLang="zh-CN" sz="24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2400" b="1" u="sng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08180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5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45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utoUpdateAnimBg="0"/>
      <p:bldP spid="24579" grpId="0" build="p" autoUpdateAnimBg="0"/>
      <p:bldP spid="24580" grpId="0" build="p" autoUpdateAnimBg="0"/>
      <p:bldP spid="24581" grpId="0" build="p" autoUpdateAnimBg="0"/>
      <p:bldP spid="24582" grpId="0" build="p" autoUpdateAnimBg="0"/>
      <p:bldP spid="18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2"/>
          <p:cNvSpPr txBox="1">
            <a:spLocks noChangeArrowheads="1"/>
          </p:cNvSpPr>
          <p:nvPr/>
        </p:nvSpPr>
        <p:spPr bwMode="auto">
          <a:xfrm>
            <a:off x="323850" y="473075"/>
            <a:ext cx="2611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3.  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电容的储能</a:t>
            </a:r>
          </a:p>
        </p:txBody>
      </p:sp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774700" y="4211638"/>
            <a:ext cx="4189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从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 baseline="-2500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到 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电容储能的变化量：</a:t>
            </a:r>
          </a:p>
        </p:txBody>
      </p:sp>
      <p:graphicFrame>
        <p:nvGraphicFramePr>
          <p:cNvPr id="26628" name="Object 4"/>
          <p:cNvGraphicFramePr>
            <a:graphicFrameLocks noChangeAspect="1"/>
          </p:cNvGraphicFramePr>
          <p:nvPr/>
        </p:nvGraphicFramePr>
        <p:xfrm>
          <a:off x="1689100" y="5057775"/>
          <a:ext cx="3648075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66" name="公式" r:id="rId4" imgW="1663560" imgH="393480" progId="Equation.3">
                  <p:embed/>
                </p:oleObj>
              </mc:Choice>
              <mc:Fallback>
                <p:oleObj name="公式" r:id="rId4" imgW="1663560" imgH="393480" progId="Equation.3">
                  <p:embed/>
                  <p:pic>
                    <p:nvPicPr>
                      <p:cNvPr id="266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9100" y="5057775"/>
                        <a:ext cx="3648075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5"/>
          <p:cNvGraphicFramePr>
            <a:graphicFrameLocks noChangeAspect="1"/>
          </p:cNvGraphicFramePr>
          <p:nvPr/>
        </p:nvGraphicFramePr>
        <p:xfrm>
          <a:off x="1160463" y="892175"/>
          <a:ext cx="251936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67" name="公式" r:id="rId6" imgW="1218960" imgH="406080" progId="Equation.3">
                  <p:embed/>
                </p:oleObj>
              </mc:Choice>
              <mc:Fallback>
                <p:oleObj name="公式" r:id="rId6" imgW="1218960" imgH="406080" progId="Equation.3">
                  <p:embed/>
                  <p:pic>
                    <p:nvPicPr>
                      <p:cNvPr id="266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0463" y="892175"/>
                        <a:ext cx="2519362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30" name="Object 6"/>
          <p:cNvGraphicFramePr>
            <a:graphicFrameLocks noChangeAspect="1"/>
          </p:cNvGraphicFramePr>
          <p:nvPr/>
        </p:nvGraphicFramePr>
        <p:xfrm>
          <a:off x="1203325" y="1662113"/>
          <a:ext cx="7446963" cy="196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68" name="公式" r:id="rId8" imgW="3466800" imgH="914400" progId="Equation.3">
                  <p:embed/>
                </p:oleObj>
              </mc:Choice>
              <mc:Fallback>
                <p:oleObj name="公式" r:id="rId8" imgW="3466800" imgH="914400" progId="Equation.3">
                  <p:embed/>
                  <p:pic>
                    <p:nvPicPr>
                      <p:cNvPr id="266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325" y="1662113"/>
                        <a:ext cx="7446963" cy="196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760385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autoUpdateAnimBg="0"/>
      <p:bldP spid="26627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42ADD6D-D897-4AC5-B285-E85E525D6A09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2021/4/12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229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229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2C0135-994A-40A7-9E26-72014454EBC3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2293" name="Rectangle 98"/>
          <p:cNvSpPr>
            <a:spLocks noGrp="1" noChangeArrowheads="1"/>
          </p:cNvSpPr>
          <p:nvPr>
            <p:ph type="title"/>
          </p:nvPr>
        </p:nvSpPr>
        <p:spPr>
          <a:xfrm>
            <a:off x="395288" y="333375"/>
            <a:ext cx="7086600" cy="971550"/>
          </a:xfrm>
          <a:noFill/>
        </p:spPr>
        <p:txBody>
          <a:bodyPr lIns="92075" tIns="46038" rIns="92075" bIns="46038"/>
          <a:lstStyle/>
          <a:p>
            <a:pPr algn="l" eaLnBrk="1" hangingPunct="1"/>
            <a:r>
              <a:rPr lang="en-US" altLang="zh-CN" sz="2400">
                <a:solidFill>
                  <a:schemeClr val="hlink"/>
                </a:solidFill>
                <a:ea typeface="隶书" panose="02010509060101010101" pitchFamily="49" charset="-122"/>
              </a:rPr>
              <a:t>Practice</a:t>
            </a:r>
            <a:endParaRPr lang="zh-CN" altLang="zh-CN" sz="2400">
              <a:solidFill>
                <a:schemeClr val="hlink"/>
              </a:solidFill>
              <a:ea typeface="隶书" panose="02010509060101010101" pitchFamily="49" charset="-122"/>
            </a:endParaRPr>
          </a:p>
        </p:txBody>
      </p:sp>
      <p:sp>
        <p:nvSpPr>
          <p:cNvPr id="250979" name="Text Box 99"/>
          <p:cNvSpPr txBox="1">
            <a:spLocks noChangeArrowheads="1"/>
          </p:cNvSpPr>
          <p:nvPr/>
        </p:nvSpPr>
        <p:spPr bwMode="auto">
          <a:xfrm>
            <a:off x="2051050" y="655638"/>
            <a:ext cx="53546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Find the voltage of the capacitor.</a:t>
            </a:r>
          </a:p>
        </p:txBody>
      </p:sp>
      <p:grpSp>
        <p:nvGrpSpPr>
          <p:cNvPr id="12295" name="Group 102"/>
          <p:cNvGrpSpPr>
            <a:grpSpLocks/>
          </p:cNvGrpSpPr>
          <p:nvPr/>
        </p:nvGrpSpPr>
        <p:grpSpPr bwMode="auto">
          <a:xfrm>
            <a:off x="395288" y="1628775"/>
            <a:ext cx="3900487" cy="2209800"/>
            <a:chOff x="204" y="1253"/>
            <a:chExt cx="2457" cy="1392"/>
          </a:xfrm>
        </p:grpSpPr>
        <p:grpSp>
          <p:nvGrpSpPr>
            <p:cNvPr id="12324" name="Group 68"/>
            <p:cNvGrpSpPr>
              <a:grpSpLocks/>
            </p:cNvGrpSpPr>
            <p:nvPr/>
          </p:nvGrpSpPr>
          <p:grpSpPr bwMode="auto">
            <a:xfrm>
              <a:off x="204" y="1253"/>
              <a:ext cx="2457" cy="1392"/>
              <a:chOff x="3159" y="2592"/>
              <a:chExt cx="2457" cy="1392"/>
            </a:xfrm>
          </p:grpSpPr>
          <p:grpSp>
            <p:nvGrpSpPr>
              <p:cNvPr id="12326" name="Group 69"/>
              <p:cNvGrpSpPr>
                <a:grpSpLocks/>
              </p:cNvGrpSpPr>
              <p:nvPr/>
            </p:nvGrpSpPr>
            <p:grpSpPr bwMode="auto">
              <a:xfrm>
                <a:off x="3316" y="2807"/>
                <a:ext cx="2060" cy="1177"/>
                <a:chOff x="3316" y="2807"/>
                <a:chExt cx="2060" cy="1177"/>
              </a:xfrm>
            </p:grpSpPr>
            <p:sp>
              <p:nvSpPr>
                <p:cNvPr id="12348" name="Line 70"/>
                <p:cNvSpPr>
                  <a:spLocks noChangeShapeType="1"/>
                </p:cNvSpPr>
                <p:nvPr/>
              </p:nvSpPr>
              <p:spPr bwMode="auto">
                <a:xfrm flipH="1">
                  <a:off x="5280" y="3408"/>
                  <a:ext cx="0" cy="57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49" name="Rectangle 71"/>
                <p:cNvSpPr>
                  <a:spLocks noChangeArrowheads="1"/>
                </p:cNvSpPr>
                <p:nvPr/>
              </p:nvSpPr>
              <p:spPr bwMode="auto">
                <a:xfrm>
                  <a:off x="4651" y="2807"/>
                  <a:ext cx="297" cy="125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endParaRPr lang="zh-CN" altLang="en-US" sz="1800">
                    <a:ea typeface="隶书" panose="02010509060101010101" pitchFamily="49" charset="-122"/>
                  </a:endParaRPr>
                </a:p>
              </p:txBody>
            </p:sp>
            <p:sp>
              <p:nvSpPr>
                <p:cNvPr id="12350" name="Rectangle 72"/>
                <p:cNvSpPr>
                  <a:spLocks noChangeArrowheads="1"/>
                </p:cNvSpPr>
                <p:nvPr/>
              </p:nvSpPr>
              <p:spPr bwMode="auto">
                <a:xfrm>
                  <a:off x="3613" y="2807"/>
                  <a:ext cx="296" cy="125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endParaRPr lang="zh-CN" altLang="en-US" sz="1800">
                    <a:ea typeface="隶书" panose="02010509060101010101" pitchFamily="49" charset="-122"/>
                  </a:endParaRPr>
                </a:p>
              </p:txBody>
            </p:sp>
            <p:sp>
              <p:nvSpPr>
                <p:cNvPr id="12351" name="Line 73"/>
                <p:cNvSpPr>
                  <a:spLocks noChangeShapeType="1"/>
                </p:cNvSpPr>
                <p:nvPr/>
              </p:nvSpPr>
              <p:spPr bwMode="auto">
                <a:xfrm>
                  <a:off x="4948" y="2879"/>
                  <a:ext cx="332" cy="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52" name="Line 74"/>
                <p:cNvSpPr>
                  <a:spLocks noChangeShapeType="1"/>
                </p:cNvSpPr>
                <p:nvPr/>
              </p:nvSpPr>
              <p:spPr bwMode="auto">
                <a:xfrm flipH="1" flipV="1">
                  <a:off x="5184" y="3308"/>
                  <a:ext cx="192" cy="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53" name="Line 75"/>
                <p:cNvSpPr>
                  <a:spLocks noChangeShapeType="1"/>
                </p:cNvSpPr>
                <p:nvPr/>
              </p:nvSpPr>
              <p:spPr bwMode="auto">
                <a:xfrm flipH="1" flipV="1">
                  <a:off x="5184" y="3408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54" name="Line 76"/>
                <p:cNvSpPr>
                  <a:spLocks noChangeShapeType="1"/>
                </p:cNvSpPr>
                <p:nvPr/>
              </p:nvSpPr>
              <p:spPr bwMode="auto">
                <a:xfrm>
                  <a:off x="3316" y="2879"/>
                  <a:ext cx="0" cy="35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327" name="Group 77"/>
              <p:cNvGrpSpPr>
                <a:grpSpLocks/>
              </p:cNvGrpSpPr>
              <p:nvPr/>
            </p:nvGrpSpPr>
            <p:grpSpPr bwMode="auto">
              <a:xfrm>
                <a:off x="3159" y="2592"/>
                <a:ext cx="2457" cy="1392"/>
                <a:chOff x="3159" y="2592"/>
                <a:chExt cx="2457" cy="1392"/>
              </a:xfrm>
            </p:grpSpPr>
            <p:sp>
              <p:nvSpPr>
                <p:cNvPr id="250958" name="Rectangle 78"/>
                <p:cNvSpPr>
                  <a:spLocks noChangeArrowheads="1"/>
                </p:cNvSpPr>
                <p:nvPr/>
              </p:nvSpPr>
              <p:spPr bwMode="auto">
                <a:xfrm>
                  <a:off x="4652" y="2592"/>
                  <a:ext cx="519" cy="21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12700" tIns="12700" rIns="12700" bIns="12700"/>
                <a:lstStyle/>
                <a:p>
                  <a:pPr algn="just">
                    <a:defRPr/>
                  </a:pPr>
                  <a:r>
                    <a:rPr kumimoji="0" lang="en-US" altLang="zh-CN" sz="24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4</a:t>
                  </a:r>
                  <a:r>
                    <a:rPr kumimoji="0" lang="en-US" altLang="zh-CN" sz="24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sym typeface="Symbol" panose="05050102010706020507" pitchFamily="18" charset="2"/>
                    </a:rPr>
                    <a:t></a:t>
                  </a:r>
                  <a:endParaRPr kumimoji="0" lang="en-US" altLang="zh-CN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endParaRPr>
                </a:p>
              </p:txBody>
            </p:sp>
            <p:sp>
              <p:nvSpPr>
                <p:cNvPr id="250959" name="Rectangle 79"/>
                <p:cNvSpPr>
                  <a:spLocks noChangeArrowheads="1"/>
                </p:cNvSpPr>
                <p:nvPr/>
              </p:nvSpPr>
              <p:spPr bwMode="auto">
                <a:xfrm>
                  <a:off x="4948" y="3236"/>
                  <a:ext cx="149" cy="21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12700" tIns="12700" rIns="12700" bIns="12700"/>
                <a:lstStyle/>
                <a:p>
                  <a:pPr algn="just">
                    <a:defRPr/>
                  </a:pPr>
                  <a:r>
                    <a:rPr kumimoji="0" lang="en-US" altLang="zh-CN" sz="2400" i="1"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C</a:t>
                  </a:r>
                  <a:endParaRPr kumimoji="0" lang="en-US" altLang="zh-CN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endParaRPr>
                </a:p>
              </p:txBody>
            </p:sp>
            <p:sp>
              <p:nvSpPr>
                <p:cNvPr id="12332" name="Line 80"/>
                <p:cNvSpPr>
                  <a:spLocks noChangeShapeType="1"/>
                </p:cNvSpPr>
                <p:nvPr/>
              </p:nvSpPr>
              <p:spPr bwMode="auto">
                <a:xfrm flipH="1">
                  <a:off x="3312" y="3552"/>
                  <a:ext cx="0" cy="43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33" name="Line 81"/>
                <p:cNvSpPr>
                  <a:spLocks noChangeShapeType="1"/>
                </p:cNvSpPr>
                <p:nvPr/>
              </p:nvSpPr>
              <p:spPr bwMode="auto">
                <a:xfrm>
                  <a:off x="3312" y="3984"/>
                  <a:ext cx="1968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0962" name="Rectangle 82"/>
                <p:cNvSpPr>
                  <a:spLocks noChangeArrowheads="1"/>
                </p:cNvSpPr>
                <p:nvPr/>
              </p:nvSpPr>
              <p:spPr bwMode="auto">
                <a:xfrm>
                  <a:off x="3613" y="2592"/>
                  <a:ext cx="519" cy="21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12700" tIns="12700" rIns="12700" bIns="12700"/>
                <a:lstStyle/>
                <a:p>
                  <a:pPr algn="just">
                    <a:defRPr/>
                  </a:pPr>
                  <a:r>
                    <a:rPr kumimoji="0" lang="en-US" altLang="zh-CN" sz="24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1</a:t>
                  </a:r>
                  <a:r>
                    <a:rPr kumimoji="0" lang="en-US" altLang="zh-CN" sz="24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sym typeface="Symbol" panose="05050102010706020507" pitchFamily="18" charset="2"/>
                    </a:rPr>
                    <a:t></a:t>
                  </a:r>
                  <a:endParaRPr kumimoji="0" lang="en-US" altLang="zh-CN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endParaRPr>
                </a:p>
              </p:txBody>
            </p:sp>
            <p:sp>
              <p:nvSpPr>
                <p:cNvPr id="250963" name="Rectangle 83"/>
                <p:cNvSpPr>
                  <a:spLocks noChangeArrowheads="1"/>
                </p:cNvSpPr>
                <p:nvPr/>
              </p:nvSpPr>
              <p:spPr bwMode="auto">
                <a:xfrm>
                  <a:off x="3391" y="3020"/>
                  <a:ext cx="370" cy="2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12700" tIns="12700" rIns="12700" bIns="12700"/>
                <a:lstStyle/>
                <a:p>
                  <a:pPr algn="just">
                    <a:defRPr/>
                  </a:pPr>
                  <a:r>
                    <a:rPr kumimoji="0" lang="en-US" altLang="zh-CN" sz="24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5A</a:t>
                  </a:r>
                </a:p>
              </p:txBody>
            </p:sp>
            <p:sp>
              <p:nvSpPr>
                <p:cNvPr id="250964" name="Rectangle 84"/>
                <p:cNvSpPr>
                  <a:spLocks noChangeArrowheads="1"/>
                </p:cNvSpPr>
                <p:nvPr/>
              </p:nvSpPr>
              <p:spPr bwMode="auto">
                <a:xfrm>
                  <a:off x="5393" y="3021"/>
                  <a:ext cx="223" cy="71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12700" tIns="12700" rIns="12700" bIns="12700"/>
                <a:lstStyle/>
                <a:p>
                  <a:pPr algn="just">
                    <a:defRPr/>
                  </a:pPr>
                  <a:r>
                    <a:rPr kumimoji="0" lang="en-US" altLang="zh-CN" sz="24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+</a:t>
                  </a:r>
                </a:p>
                <a:p>
                  <a:pPr algn="just">
                    <a:defRPr/>
                  </a:pPr>
                  <a:r>
                    <a:rPr kumimoji="0" lang="en-US" altLang="zh-CN" sz="2400" i="1"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u</a:t>
                  </a:r>
                  <a:r>
                    <a:rPr kumimoji="0" lang="en-US" altLang="zh-CN" sz="2400" i="1" baseline="-250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c</a:t>
                  </a:r>
                  <a:endParaRPr kumimoji="0" lang="en-US" altLang="zh-CN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endParaRPr>
                </a:p>
                <a:p>
                  <a:pPr algn="just">
                    <a:defRPr/>
                  </a:pPr>
                  <a:r>
                    <a:rPr kumimoji="0" lang="en-US" altLang="zh-CN" sz="24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_</a:t>
                  </a:r>
                </a:p>
              </p:txBody>
            </p:sp>
            <p:sp>
              <p:nvSpPr>
                <p:cNvPr id="12337" name="Rectangle 85"/>
                <p:cNvSpPr>
                  <a:spLocks noChangeArrowheads="1"/>
                </p:cNvSpPr>
                <p:nvPr/>
              </p:nvSpPr>
              <p:spPr bwMode="auto">
                <a:xfrm>
                  <a:off x="4192" y="3552"/>
                  <a:ext cx="128" cy="286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endParaRPr lang="zh-CN" altLang="en-US" sz="1800">
                    <a:ea typeface="隶书" panose="02010509060101010101" pitchFamily="49" charset="-122"/>
                  </a:endParaRPr>
                </a:p>
              </p:txBody>
            </p:sp>
            <p:sp>
              <p:nvSpPr>
                <p:cNvPr id="12338" name="Line 86"/>
                <p:cNvSpPr>
                  <a:spLocks noChangeShapeType="1"/>
                </p:cNvSpPr>
                <p:nvPr/>
              </p:nvSpPr>
              <p:spPr bwMode="auto">
                <a:xfrm flipH="1">
                  <a:off x="3316" y="2878"/>
                  <a:ext cx="297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39" name="Oval 87"/>
                <p:cNvSpPr>
                  <a:spLocks noChangeArrowheads="1"/>
                </p:cNvSpPr>
                <p:nvPr/>
              </p:nvSpPr>
              <p:spPr bwMode="auto">
                <a:xfrm>
                  <a:off x="3159" y="3236"/>
                  <a:ext cx="297" cy="287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endParaRPr lang="zh-CN" altLang="en-US" sz="1800">
                    <a:ea typeface="隶书" panose="02010509060101010101" pitchFamily="49" charset="-122"/>
                  </a:endParaRPr>
                </a:p>
              </p:txBody>
            </p:sp>
            <p:sp>
              <p:nvSpPr>
                <p:cNvPr id="12340" name="Line 88"/>
                <p:cNvSpPr>
                  <a:spLocks noChangeShapeType="1"/>
                </p:cNvSpPr>
                <p:nvPr/>
              </p:nvSpPr>
              <p:spPr bwMode="auto">
                <a:xfrm>
                  <a:off x="3910" y="2878"/>
                  <a:ext cx="74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41" name="Line 89"/>
                <p:cNvSpPr>
                  <a:spLocks noChangeShapeType="1"/>
                </p:cNvSpPr>
                <p:nvPr/>
              </p:nvSpPr>
              <p:spPr bwMode="auto">
                <a:xfrm>
                  <a:off x="5280" y="2878"/>
                  <a:ext cx="0" cy="43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42" name="Line 90"/>
                <p:cNvSpPr>
                  <a:spLocks noChangeShapeType="1"/>
                </p:cNvSpPr>
                <p:nvPr/>
              </p:nvSpPr>
              <p:spPr bwMode="auto">
                <a:xfrm flipH="1">
                  <a:off x="4272" y="2880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43" name="Line 91"/>
                <p:cNvSpPr>
                  <a:spLocks noChangeShapeType="1"/>
                </p:cNvSpPr>
                <p:nvPr/>
              </p:nvSpPr>
              <p:spPr bwMode="auto">
                <a:xfrm flipH="1">
                  <a:off x="4272" y="3360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344" name="Line 92"/>
                <p:cNvSpPr>
                  <a:spLocks noChangeShapeType="1"/>
                </p:cNvSpPr>
                <p:nvPr/>
              </p:nvSpPr>
              <p:spPr bwMode="auto">
                <a:xfrm>
                  <a:off x="3168" y="3379"/>
                  <a:ext cx="297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50973" name="Rectangle 93"/>
                <p:cNvSpPr>
                  <a:spLocks noChangeArrowheads="1"/>
                </p:cNvSpPr>
                <p:nvPr/>
              </p:nvSpPr>
              <p:spPr bwMode="auto">
                <a:xfrm>
                  <a:off x="4429" y="3523"/>
                  <a:ext cx="519" cy="2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12700" tIns="12700" rIns="12700" bIns="12700"/>
                <a:lstStyle/>
                <a:p>
                  <a:pPr algn="just">
                    <a:defRPr/>
                  </a:pPr>
                  <a:r>
                    <a:rPr kumimoji="0" lang="en-US" altLang="zh-CN" sz="24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3</a:t>
                  </a:r>
                  <a:r>
                    <a:rPr kumimoji="0" lang="en-US" altLang="zh-CN" sz="24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sym typeface="Symbol" panose="05050102010706020507" pitchFamily="18" charset="2"/>
                    </a:rPr>
                    <a:t></a:t>
                  </a:r>
                  <a:endParaRPr kumimoji="0" lang="en-US" altLang="zh-CN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endParaRPr>
                </a:p>
              </p:txBody>
            </p:sp>
            <p:sp>
              <p:nvSpPr>
                <p:cNvPr id="250974" name="Rectangle 94"/>
                <p:cNvSpPr>
                  <a:spLocks noChangeArrowheads="1"/>
                </p:cNvSpPr>
                <p:nvPr/>
              </p:nvSpPr>
              <p:spPr bwMode="auto">
                <a:xfrm>
                  <a:off x="4429" y="3021"/>
                  <a:ext cx="519" cy="21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12700" tIns="12700" rIns="12700" bIns="12700"/>
                <a:lstStyle/>
                <a:p>
                  <a:pPr algn="just">
                    <a:defRPr/>
                  </a:pPr>
                  <a:r>
                    <a:rPr kumimoji="0" lang="en-US" altLang="zh-CN" sz="24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</a:rPr>
                    <a:t>2</a:t>
                  </a:r>
                  <a:r>
                    <a:rPr kumimoji="0" lang="en-US" altLang="zh-CN" sz="24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sym typeface="Symbol" panose="05050102010706020507" pitchFamily="18" charset="2"/>
                    </a:rPr>
                    <a:t></a:t>
                  </a:r>
                  <a:endParaRPr kumimoji="0" lang="en-US" altLang="zh-CN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endParaRPr>
                </a:p>
              </p:txBody>
            </p:sp>
            <p:sp>
              <p:nvSpPr>
                <p:cNvPr id="12347" name="Line 95"/>
                <p:cNvSpPr>
                  <a:spLocks noChangeShapeType="1"/>
                </p:cNvSpPr>
                <p:nvPr/>
              </p:nvSpPr>
              <p:spPr bwMode="auto">
                <a:xfrm>
                  <a:off x="3316" y="2950"/>
                  <a:ext cx="0" cy="215"/>
                </a:xfrm>
                <a:prstGeom prst="line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round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2328" name="Rectangle 96"/>
              <p:cNvSpPr>
                <a:spLocks noChangeArrowheads="1"/>
              </p:cNvSpPr>
              <p:nvPr/>
            </p:nvSpPr>
            <p:spPr bwMode="auto">
              <a:xfrm>
                <a:off x="4192" y="3074"/>
                <a:ext cx="128" cy="28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1800">
                  <a:ea typeface="隶书" panose="02010509060101010101" pitchFamily="49" charset="-122"/>
                </a:endParaRPr>
              </a:p>
            </p:txBody>
          </p:sp>
          <p:sp>
            <p:nvSpPr>
              <p:cNvPr id="12329" name="Line 97"/>
              <p:cNvSpPr>
                <a:spLocks noChangeShapeType="1"/>
              </p:cNvSpPr>
              <p:nvPr/>
            </p:nvSpPr>
            <p:spPr bwMode="auto">
              <a:xfrm>
                <a:off x="4272" y="384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325" name="Line 100"/>
            <p:cNvSpPr>
              <a:spLocks noChangeShapeType="1"/>
            </p:cNvSpPr>
            <p:nvPr/>
          </p:nvSpPr>
          <p:spPr bwMode="auto">
            <a:xfrm flipV="1">
              <a:off x="367" y="1706"/>
              <a:ext cx="0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50983" name="Group 103"/>
          <p:cNvGrpSpPr>
            <a:grpSpLocks/>
          </p:cNvGrpSpPr>
          <p:nvPr/>
        </p:nvGrpSpPr>
        <p:grpSpPr bwMode="auto">
          <a:xfrm>
            <a:off x="4787900" y="1651000"/>
            <a:ext cx="4191000" cy="2209800"/>
            <a:chOff x="2971" y="1240"/>
            <a:chExt cx="2640" cy="1392"/>
          </a:xfrm>
        </p:grpSpPr>
        <p:grpSp>
          <p:nvGrpSpPr>
            <p:cNvPr id="12298" name="Group 43"/>
            <p:cNvGrpSpPr>
              <a:grpSpLocks/>
            </p:cNvGrpSpPr>
            <p:nvPr/>
          </p:nvGrpSpPr>
          <p:grpSpPr bwMode="auto">
            <a:xfrm>
              <a:off x="2971" y="1240"/>
              <a:ext cx="2640" cy="1392"/>
              <a:chOff x="240" y="2592"/>
              <a:chExt cx="2640" cy="1392"/>
            </a:xfrm>
          </p:grpSpPr>
          <p:sp>
            <p:nvSpPr>
              <p:cNvPr id="250924" name="Rectangle 44"/>
              <p:cNvSpPr>
                <a:spLocks noChangeArrowheads="1"/>
              </p:cNvSpPr>
              <p:nvPr/>
            </p:nvSpPr>
            <p:spPr bwMode="auto">
              <a:xfrm>
                <a:off x="1572" y="2592"/>
                <a:ext cx="466" cy="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defRPr/>
                </a:pPr>
                <a:r>
                  <a:rPr kumimoji="0" lang="en-US" altLang="zh-CN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4</a:t>
                </a:r>
                <a:r>
                  <a:rPr kumimoji="0" lang="en-US" altLang="zh-CN" sz="2400">
                    <a:effectLst>
                      <a:outerShdw blurRad="38100" dist="38100" dir="2700000" algn="tl">
                        <a:srgbClr val="C0C0C0"/>
                      </a:outerShdw>
                    </a:effectLst>
                    <a:sym typeface="Symbol" panose="05050102010706020507" pitchFamily="18" charset="2"/>
                  </a:rPr>
                  <a:t></a:t>
                </a:r>
                <a:endParaRPr kumimoji="0" lang="en-US" altLang="zh-CN" sz="2400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12301" name="Line 45"/>
              <p:cNvSpPr>
                <a:spLocks noChangeShapeType="1"/>
              </p:cNvSpPr>
              <p:nvPr/>
            </p:nvSpPr>
            <p:spPr bwMode="auto">
              <a:xfrm>
                <a:off x="2105" y="3546"/>
                <a:ext cx="0" cy="43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2" name="Line 46"/>
              <p:cNvSpPr>
                <a:spLocks noChangeShapeType="1"/>
              </p:cNvSpPr>
              <p:nvPr/>
            </p:nvSpPr>
            <p:spPr bwMode="auto">
              <a:xfrm>
                <a:off x="373" y="3544"/>
                <a:ext cx="0" cy="4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3" name="Line 47"/>
              <p:cNvSpPr>
                <a:spLocks noChangeShapeType="1"/>
              </p:cNvSpPr>
              <p:nvPr/>
            </p:nvSpPr>
            <p:spPr bwMode="auto">
              <a:xfrm>
                <a:off x="373" y="3984"/>
                <a:ext cx="173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04" name="Line 48"/>
              <p:cNvSpPr>
                <a:spLocks noChangeShapeType="1"/>
              </p:cNvSpPr>
              <p:nvPr/>
            </p:nvSpPr>
            <p:spPr bwMode="auto">
              <a:xfrm>
                <a:off x="1239" y="3837"/>
                <a:ext cx="0" cy="14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0929" name="Rectangle 49"/>
              <p:cNvSpPr>
                <a:spLocks noChangeArrowheads="1"/>
              </p:cNvSpPr>
              <p:nvPr/>
            </p:nvSpPr>
            <p:spPr bwMode="auto">
              <a:xfrm>
                <a:off x="640" y="2592"/>
                <a:ext cx="466" cy="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defRPr/>
                </a:pPr>
                <a:r>
                  <a:rPr kumimoji="0" lang="en-US" altLang="zh-CN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1</a:t>
                </a:r>
                <a:r>
                  <a:rPr kumimoji="0" lang="en-US" altLang="zh-CN" sz="2400">
                    <a:effectLst>
                      <a:outerShdw blurRad="38100" dist="38100" dir="2700000" algn="tl">
                        <a:srgbClr val="C0C0C0"/>
                      </a:outerShdw>
                    </a:effectLst>
                    <a:sym typeface="Symbol" panose="05050102010706020507" pitchFamily="18" charset="2"/>
                  </a:rPr>
                  <a:t></a:t>
                </a:r>
                <a:endParaRPr kumimoji="0" lang="en-US" altLang="zh-CN" sz="2400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50930" name="Rectangle 50"/>
              <p:cNvSpPr>
                <a:spLocks noChangeArrowheads="1"/>
              </p:cNvSpPr>
              <p:nvPr/>
            </p:nvSpPr>
            <p:spPr bwMode="auto">
              <a:xfrm>
                <a:off x="440" y="3030"/>
                <a:ext cx="333" cy="2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defRPr/>
                </a:pPr>
                <a:r>
                  <a:rPr kumimoji="0" lang="en-US" altLang="zh-CN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5A</a:t>
                </a:r>
              </a:p>
            </p:txBody>
          </p:sp>
          <p:sp>
            <p:nvSpPr>
              <p:cNvPr id="250931" name="Rectangle 51"/>
              <p:cNvSpPr>
                <a:spLocks noChangeArrowheads="1"/>
              </p:cNvSpPr>
              <p:nvPr/>
            </p:nvSpPr>
            <p:spPr bwMode="auto">
              <a:xfrm>
                <a:off x="2120" y="3035"/>
                <a:ext cx="760" cy="7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defRPr/>
                </a:pPr>
                <a:r>
                  <a:rPr kumimoji="0" lang="en-US" altLang="zh-CN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+</a:t>
                </a:r>
              </a:p>
              <a:p>
                <a:pPr algn="just">
                  <a:defRPr/>
                </a:pPr>
                <a:r>
                  <a:rPr kumimoji="0" lang="en-US" altLang="zh-CN" sz="2400" i="1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u</a:t>
                </a:r>
                <a:r>
                  <a:rPr kumimoji="0" lang="en-US" altLang="zh-CN" sz="2400" i="1" baseline="-250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c</a:t>
                </a:r>
                <a:r>
                  <a:rPr kumimoji="0" lang="en-US" altLang="zh-CN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=25V</a:t>
                </a:r>
              </a:p>
              <a:p>
                <a:pPr algn="just">
                  <a:defRPr/>
                </a:pPr>
                <a:r>
                  <a:rPr kumimoji="0" lang="en-US" altLang="zh-CN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_</a:t>
                </a:r>
              </a:p>
            </p:txBody>
          </p:sp>
          <p:sp>
            <p:nvSpPr>
              <p:cNvPr id="12308" name="Rectangle 52"/>
              <p:cNvSpPr>
                <a:spLocks noChangeArrowheads="1"/>
              </p:cNvSpPr>
              <p:nvPr/>
            </p:nvSpPr>
            <p:spPr bwMode="auto">
              <a:xfrm>
                <a:off x="1172" y="3032"/>
                <a:ext cx="117" cy="29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1800">
                  <a:ea typeface="隶书" panose="02010509060101010101" pitchFamily="49" charset="-122"/>
                </a:endParaRPr>
              </a:p>
            </p:txBody>
          </p:sp>
          <p:sp>
            <p:nvSpPr>
              <p:cNvPr id="12309" name="Rectangle 53"/>
              <p:cNvSpPr>
                <a:spLocks noChangeArrowheads="1"/>
              </p:cNvSpPr>
              <p:nvPr/>
            </p:nvSpPr>
            <p:spPr bwMode="auto">
              <a:xfrm>
                <a:off x="1572" y="2812"/>
                <a:ext cx="266" cy="12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1800">
                  <a:ea typeface="隶书" panose="02010509060101010101" pitchFamily="49" charset="-122"/>
                </a:endParaRPr>
              </a:p>
            </p:txBody>
          </p:sp>
          <p:sp>
            <p:nvSpPr>
              <p:cNvPr id="12310" name="Rectangle 54"/>
              <p:cNvSpPr>
                <a:spLocks noChangeArrowheads="1"/>
              </p:cNvSpPr>
              <p:nvPr/>
            </p:nvSpPr>
            <p:spPr bwMode="auto">
              <a:xfrm>
                <a:off x="640" y="2812"/>
                <a:ext cx="266" cy="128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1800">
                  <a:ea typeface="隶书" panose="02010509060101010101" pitchFamily="49" charset="-122"/>
                </a:endParaRPr>
              </a:p>
            </p:txBody>
          </p:sp>
          <p:sp>
            <p:nvSpPr>
              <p:cNvPr id="12311" name="Rectangle 55"/>
              <p:cNvSpPr>
                <a:spLocks noChangeArrowheads="1"/>
              </p:cNvSpPr>
              <p:nvPr/>
            </p:nvSpPr>
            <p:spPr bwMode="auto">
              <a:xfrm>
                <a:off x="1172" y="3544"/>
                <a:ext cx="117" cy="293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1800">
                  <a:ea typeface="隶书" panose="02010509060101010101" pitchFamily="49" charset="-122"/>
                </a:endParaRPr>
              </a:p>
            </p:txBody>
          </p:sp>
          <p:sp>
            <p:nvSpPr>
              <p:cNvPr id="12312" name="Line 56"/>
              <p:cNvSpPr>
                <a:spLocks noChangeShapeType="1"/>
              </p:cNvSpPr>
              <p:nvPr/>
            </p:nvSpPr>
            <p:spPr bwMode="auto">
              <a:xfrm flipH="1">
                <a:off x="373" y="2885"/>
                <a:ext cx="26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3" name="Oval 57"/>
              <p:cNvSpPr>
                <a:spLocks noChangeArrowheads="1"/>
              </p:cNvSpPr>
              <p:nvPr/>
            </p:nvSpPr>
            <p:spPr bwMode="auto">
              <a:xfrm>
                <a:off x="240" y="3251"/>
                <a:ext cx="266" cy="293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1800">
                  <a:ea typeface="隶书" panose="02010509060101010101" pitchFamily="49" charset="-122"/>
                </a:endParaRPr>
              </a:p>
            </p:txBody>
          </p:sp>
          <p:sp>
            <p:nvSpPr>
              <p:cNvPr id="12314" name="Line 58"/>
              <p:cNvSpPr>
                <a:spLocks noChangeShapeType="1"/>
              </p:cNvSpPr>
              <p:nvPr/>
            </p:nvSpPr>
            <p:spPr bwMode="auto">
              <a:xfrm>
                <a:off x="906" y="2885"/>
                <a:ext cx="66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5" name="Line 59"/>
              <p:cNvSpPr>
                <a:spLocks noChangeShapeType="1"/>
              </p:cNvSpPr>
              <p:nvPr/>
            </p:nvSpPr>
            <p:spPr bwMode="auto">
              <a:xfrm>
                <a:off x="1838" y="2885"/>
                <a:ext cx="267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6" name="Line 60"/>
              <p:cNvSpPr>
                <a:spLocks noChangeShapeType="1"/>
              </p:cNvSpPr>
              <p:nvPr/>
            </p:nvSpPr>
            <p:spPr bwMode="auto">
              <a:xfrm>
                <a:off x="2105" y="2885"/>
                <a:ext cx="0" cy="29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7" name="Line 61"/>
              <p:cNvSpPr>
                <a:spLocks noChangeShapeType="1"/>
              </p:cNvSpPr>
              <p:nvPr/>
            </p:nvSpPr>
            <p:spPr bwMode="auto">
              <a:xfrm>
                <a:off x="1239" y="2885"/>
                <a:ext cx="0" cy="14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8" name="Line 62"/>
              <p:cNvSpPr>
                <a:spLocks noChangeShapeType="1"/>
              </p:cNvSpPr>
              <p:nvPr/>
            </p:nvSpPr>
            <p:spPr bwMode="auto">
              <a:xfrm>
                <a:off x="1239" y="3325"/>
                <a:ext cx="0" cy="21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19" name="Line 63"/>
              <p:cNvSpPr>
                <a:spLocks noChangeShapeType="1"/>
              </p:cNvSpPr>
              <p:nvPr/>
            </p:nvSpPr>
            <p:spPr bwMode="auto">
              <a:xfrm>
                <a:off x="240" y="3398"/>
                <a:ext cx="26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0944" name="Rectangle 64"/>
              <p:cNvSpPr>
                <a:spLocks noChangeArrowheads="1"/>
              </p:cNvSpPr>
              <p:nvPr/>
            </p:nvSpPr>
            <p:spPr bwMode="auto">
              <a:xfrm>
                <a:off x="1372" y="3544"/>
                <a:ext cx="466" cy="2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defRPr/>
                </a:pPr>
                <a:r>
                  <a:rPr kumimoji="0" lang="en-US" altLang="zh-CN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3</a:t>
                </a:r>
                <a:r>
                  <a:rPr kumimoji="0" lang="en-US" altLang="zh-CN" sz="2400">
                    <a:effectLst>
                      <a:outerShdw blurRad="38100" dist="38100" dir="2700000" algn="tl">
                        <a:srgbClr val="C0C0C0"/>
                      </a:outerShdw>
                    </a:effectLst>
                    <a:sym typeface="Symbol" panose="05050102010706020507" pitchFamily="18" charset="2"/>
                  </a:rPr>
                  <a:t></a:t>
                </a:r>
                <a:endParaRPr kumimoji="0" lang="en-US" altLang="zh-CN" sz="2400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250945" name="Rectangle 65"/>
              <p:cNvSpPr>
                <a:spLocks noChangeArrowheads="1"/>
              </p:cNvSpPr>
              <p:nvPr/>
            </p:nvSpPr>
            <p:spPr bwMode="auto">
              <a:xfrm>
                <a:off x="1372" y="3032"/>
                <a:ext cx="466" cy="2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12700" tIns="12700" rIns="12700" bIns="12700"/>
              <a:lstStyle/>
              <a:p>
                <a:pPr algn="just">
                  <a:defRPr/>
                </a:pPr>
                <a:r>
                  <a:rPr kumimoji="0" lang="en-US" altLang="zh-CN" sz="2400">
                    <a:effectLst>
                      <a:outerShdw blurRad="38100" dist="38100" dir="2700000" algn="tl">
                        <a:srgbClr val="C0C0C0"/>
                      </a:outerShdw>
                    </a:effectLst>
                  </a:rPr>
                  <a:t>2</a:t>
                </a:r>
                <a:r>
                  <a:rPr kumimoji="0" lang="en-US" altLang="zh-CN" sz="2400">
                    <a:effectLst>
                      <a:outerShdw blurRad="38100" dist="38100" dir="2700000" algn="tl">
                        <a:srgbClr val="C0C0C0"/>
                      </a:outerShdw>
                    </a:effectLst>
                    <a:sym typeface="Symbol" panose="05050102010706020507" pitchFamily="18" charset="2"/>
                  </a:rPr>
                  <a:t></a:t>
                </a:r>
                <a:endParaRPr kumimoji="0" lang="en-US" altLang="zh-CN" sz="2400">
                  <a:effectLst>
                    <a:outerShdw blurRad="38100" dist="38100" dir="2700000" algn="tl">
                      <a:srgbClr val="C0C0C0"/>
                    </a:outerShdw>
                  </a:effectLst>
                </a:endParaRPr>
              </a:p>
            </p:txBody>
          </p:sp>
          <p:sp>
            <p:nvSpPr>
              <p:cNvPr id="12322" name="Line 66"/>
              <p:cNvSpPr>
                <a:spLocks noChangeShapeType="1"/>
              </p:cNvSpPr>
              <p:nvPr/>
            </p:nvSpPr>
            <p:spPr bwMode="auto">
              <a:xfrm>
                <a:off x="373" y="2885"/>
                <a:ext cx="0" cy="36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23" name="Line 67"/>
              <p:cNvSpPr>
                <a:spLocks noChangeShapeType="1"/>
              </p:cNvSpPr>
              <p:nvPr/>
            </p:nvSpPr>
            <p:spPr bwMode="auto">
              <a:xfrm>
                <a:off x="373" y="2958"/>
                <a:ext cx="0" cy="220"/>
              </a:xfrm>
              <a:prstGeom prst="line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round/>
                    <a:headEnd type="triangle" w="sm" len="lg"/>
                    <a:tailEnd type="none" w="sm" len="lg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299" name="Line 101"/>
            <p:cNvSpPr>
              <a:spLocks noChangeShapeType="1"/>
            </p:cNvSpPr>
            <p:nvPr/>
          </p:nvSpPr>
          <p:spPr bwMode="auto">
            <a:xfrm flipV="1">
              <a:off x="3107" y="1706"/>
              <a:ext cx="0" cy="18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7" name="Rectangle 6"/>
          <p:cNvSpPr txBox="1">
            <a:spLocks noChangeArrowheads="1"/>
          </p:cNvSpPr>
          <p:nvPr/>
        </p:nvSpPr>
        <p:spPr bwMode="auto">
          <a:xfrm>
            <a:off x="152400" y="115888"/>
            <a:ext cx="8610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7.2 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电容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90D1137-1DE0-43E5-89FF-327023A694A2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2021/4/12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4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4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A98042-0987-4C59-8C0D-A45C359F3802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45" name="Text Box 56"/>
          <p:cNvSpPr txBox="1">
            <a:spLocks noChangeArrowheads="1"/>
          </p:cNvSpPr>
          <p:nvPr/>
        </p:nvSpPr>
        <p:spPr bwMode="auto">
          <a:xfrm>
            <a:off x="1635125" y="44450"/>
            <a:ext cx="5013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algn="just">
              <a:spcBef>
                <a:spcPct val="50000"/>
              </a:spcBef>
              <a:buFontTx/>
              <a:buNone/>
            </a:pPr>
            <a:r>
              <a:rPr kumimoji="0" lang="en-US" altLang="zh-CN" sz="2800">
                <a:ea typeface="宋体" panose="02010600030101010101" pitchFamily="2" charset="-122"/>
              </a:rPr>
              <a:t>Find the voltage of the capacitor.</a:t>
            </a:r>
            <a:endParaRPr kumimoji="0" lang="zh-CN" altLang="zh-CN" sz="2800">
              <a:ea typeface="宋体" panose="02010600030101010101" pitchFamily="2" charset="-122"/>
            </a:endParaRPr>
          </a:p>
        </p:txBody>
      </p:sp>
      <p:graphicFrame>
        <p:nvGraphicFramePr>
          <p:cNvPr id="10246" name="Object 57"/>
          <p:cNvGraphicFramePr>
            <a:graphicFrameLocks noChangeAspect="1"/>
          </p:cNvGraphicFramePr>
          <p:nvPr/>
        </p:nvGraphicFramePr>
        <p:xfrm>
          <a:off x="6443663" y="74613"/>
          <a:ext cx="1728787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6" name="公式" r:id="rId3" imgW="754285" imgH="209632" progId="Equation.3">
                  <p:embed/>
                </p:oleObj>
              </mc:Choice>
              <mc:Fallback>
                <p:oleObj name="公式" r:id="rId3" imgW="754285" imgH="209632" progId="Equation.3">
                  <p:embed/>
                  <p:pic>
                    <p:nvPicPr>
                      <p:cNvPr id="0" name="Object 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74613"/>
                        <a:ext cx="1728787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47" name="Group 80"/>
          <p:cNvGrpSpPr>
            <a:grpSpLocks/>
          </p:cNvGrpSpPr>
          <p:nvPr/>
        </p:nvGrpSpPr>
        <p:grpSpPr bwMode="auto">
          <a:xfrm>
            <a:off x="5680075" y="404813"/>
            <a:ext cx="3429000" cy="2271712"/>
            <a:chOff x="288" y="1056"/>
            <a:chExt cx="2160" cy="1431"/>
          </a:xfrm>
        </p:grpSpPr>
        <p:sp>
          <p:nvSpPr>
            <p:cNvPr id="10300" name="Line 81"/>
            <p:cNvSpPr>
              <a:spLocks noChangeShapeType="1"/>
            </p:cNvSpPr>
            <p:nvPr/>
          </p:nvSpPr>
          <p:spPr bwMode="auto">
            <a:xfrm>
              <a:off x="672" y="1920"/>
              <a:ext cx="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301" name="Group 82"/>
            <p:cNvGrpSpPr>
              <a:grpSpLocks/>
            </p:cNvGrpSpPr>
            <p:nvPr/>
          </p:nvGrpSpPr>
          <p:grpSpPr bwMode="auto">
            <a:xfrm>
              <a:off x="672" y="1536"/>
              <a:ext cx="1008" cy="672"/>
              <a:chOff x="672" y="1536"/>
              <a:chExt cx="1008" cy="672"/>
            </a:xfrm>
          </p:grpSpPr>
          <p:sp>
            <p:nvSpPr>
              <p:cNvPr id="10319" name="Line 83"/>
              <p:cNvSpPr>
                <a:spLocks noChangeShapeType="1"/>
              </p:cNvSpPr>
              <p:nvPr/>
            </p:nvSpPr>
            <p:spPr bwMode="auto">
              <a:xfrm flipH="1">
                <a:off x="672" y="1536"/>
                <a:ext cx="672" cy="672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20" name="Line 84"/>
              <p:cNvSpPr>
                <a:spLocks noChangeShapeType="1"/>
              </p:cNvSpPr>
              <p:nvPr/>
            </p:nvSpPr>
            <p:spPr bwMode="auto">
              <a:xfrm>
                <a:off x="1344" y="1536"/>
                <a:ext cx="336" cy="0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321" name="Line 85"/>
              <p:cNvSpPr>
                <a:spLocks noChangeShapeType="1"/>
              </p:cNvSpPr>
              <p:nvPr/>
            </p:nvSpPr>
            <p:spPr bwMode="auto">
              <a:xfrm>
                <a:off x="1680" y="1536"/>
                <a:ext cx="0" cy="672"/>
              </a:xfrm>
              <a:prstGeom prst="line">
                <a:avLst/>
              </a:prstGeom>
              <a:noFill/>
              <a:ln w="38100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0302" name="Group 86"/>
            <p:cNvGrpSpPr>
              <a:grpSpLocks/>
            </p:cNvGrpSpPr>
            <p:nvPr/>
          </p:nvGrpSpPr>
          <p:grpSpPr bwMode="auto">
            <a:xfrm>
              <a:off x="288" y="1056"/>
              <a:ext cx="2160" cy="1431"/>
              <a:chOff x="288" y="1056"/>
              <a:chExt cx="2160" cy="1431"/>
            </a:xfrm>
          </p:grpSpPr>
          <p:grpSp>
            <p:nvGrpSpPr>
              <p:cNvPr id="10303" name="Group 87"/>
              <p:cNvGrpSpPr>
                <a:grpSpLocks/>
              </p:cNvGrpSpPr>
              <p:nvPr/>
            </p:nvGrpSpPr>
            <p:grpSpPr bwMode="auto">
              <a:xfrm>
                <a:off x="480" y="1200"/>
                <a:ext cx="1776" cy="1248"/>
                <a:chOff x="480" y="1200"/>
                <a:chExt cx="1776" cy="1248"/>
              </a:xfrm>
            </p:grpSpPr>
            <p:sp>
              <p:nvSpPr>
                <p:cNvPr id="10312" name="Line 88"/>
                <p:cNvSpPr>
                  <a:spLocks noChangeShapeType="1"/>
                </p:cNvSpPr>
                <p:nvPr/>
              </p:nvSpPr>
              <p:spPr bwMode="auto">
                <a:xfrm>
                  <a:off x="480" y="2208"/>
                  <a:ext cx="177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13" name="Line 89"/>
                <p:cNvSpPr>
                  <a:spLocks noChangeShapeType="1"/>
                </p:cNvSpPr>
                <p:nvPr/>
              </p:nvSpPr>
              <p:spPr bwMode="auto">
                <a:xfrm flipV="1">
                  <a:off x="672" y="1200"/>
                  <a:ext cx="0" cy="124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14" name="Line 90"/>
                <p:cNvSpPr>
                  <a:spLocks noChangeShapeType="1"/>
                </p:cNvSpPr>
                <p:nvPr/>
              </p:nvSpPr>
              <p:spPr bwMode="auto">
                <a:xfrm>
                  <a:off x="672" y="1872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15" name="Line 91"/>
                <p:cNvSpPr>
                  <a:spLocks noChangeShapeType="1"/>
                </p:cNvSpPr>
                <p:nvPr/>
              </p:nvSpPr>
              <p:spPr bwMode="auto">
                <a:xfrm>
                  <a:off x="672" y="1536"/>
                  <a:ext cx="96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16" name="Line 92"/>
                <p:cNvSpPr>
                  <a:spLocks noChangeShapeType="1"/>
                </p:cNvSpPr>
                <p:nvPr/>
              </p:nvSpPr>
              <p:spPr bwMode="auto">
                <a:xfrm flipV="1">
                  <a:off x="1008" y="2112"/>
                  <a:ext cx="0" cy="9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17" name="Line 93"/>
                <p:cNvSpPr>
                  <a:spLocks noChangeShapeType="1"/>
                </p:cNvSpPr>
                <p:nvPr/>
              </p:nvSpPr>
              <p:spPr bwMode="auto">
                <a:xfrm flipV="1">
                  <a:off x="1344" y="2112"/>
                  <a:ext cx="0" cy="9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0318" name="Line 94"/>
                <p:cNvSpPr>
                  <a:spLocks noChangeShapeType="1"/>
                </p:cNvSpPr>
                <p:nvPr/>
              </p:nvSpPr>
              <p:spPr bwMode="auto">
                <a:xfrm flipV="1">
                  <a:off x="1680" y="2112"/>
                  <a:ext cx="0" cy="9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0304" name="Text Box 95"/>
              <p:cNvSpPr txBox="1">
                <a:spLocks noChangeArrowheads="1"/>
              </p:cNvSpPr>
              <p:nvPr/>
            </p:nvSpPr>
            <p:spPr bwMode="auto">
              <a:xfrm>
                <a:off x="470" y="1344"/>
                <a:ext cx="1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50195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80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10305" name="Text Box 96"/>
              <p:cNvSpPr txBox="1">
                <a:spLocks noChangeArrowheads="1"/>
              </p:cNvSpPr>
              <p:nvPr/>
            </p:nvSpPr>
            <p:spPr bwMode="auto">
              <a:xfrm>
                <a:off x="288" y="1680"/>
                <a:ext cx="72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50195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800">
                    <a:ea typeface="宋体" panose="02010600030101010101" pitchFamily="2" charset="-122"/>
                  </a:rPr>
                  <a:t>0.5</a:t>
                </a:r>
              </a:p>
            </p:txBody>
          </p:sp>
          <p:sp>
            <p:nvSpPr>
              <p:cNvPr id="10306" name="Text Box 97"/>
              <p:cNvSpPr txBox="1">
                <a:spLocks noChangeArrowheads="1"/>
              </p:cNvSpPr>
              <p:nvPr/>
            </p:nvSpPr>
            <p:spPr bwMode="auto">
              <a:xfrm>
                <a:off x="1248" y="2160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50195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800">
                    <a:ea typeface="宋体" panose="02010600030101010101" pitchFamily="2" charset="-122"/>
                  </a:rPr>
                  <a:t>2</a:t>
                </a:r>
              </a:p>
            </p:txBody>
          </p:sp>
          <p:sp>
            <p:nvSpPr>
              <p:cNvPr id="10307" name="Text Box 98"/>
              <p:cNvSpPr txBox="1">
                <a:spLocks noChangeArrowheads="1"/>
              </p:cNvSpPr>
              <p:nvPr/>
            </p:nvSpPr>
            <p:spPr bwMode="auto">
              <a:xfrm>
                <a:off x="1584" y="2160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50195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800">
                    <a:ea typeface="宋体" panose="02010600030101010101" pitchFamily="2" charset="-122"/>
                  </a:rPr>
                  <a:t>3</a:t>
                </a:r>
              </a:p>
            </p:txBody>
          </p:sp>
          <p:sp>
            <p:nvSpPr>
              <p:cNvPr id="10308" name="Text Box 99"/>
              <p:cNvSpPr txBox="1">
                <a:spLocks noChangeArrowheads="1"/>
              </p:cNvSpPr>
              <p:nvPr/>
            </p:nvSpPr>
            <p:spPr bwMode="auto">
              <a:xfrm>
                <a:off x="2064" y="2160"/>
                <a:ext cx="384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50195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800" i="1">
                    <a:ea typeface="宋体" panose="02010600030101010101" pitchFamily="2" charset="-122"/>
                  </a:rPr>
                  <a:t>t</a:t>
                </a:r>
                <a:r>
                  <a:rPr kumimoji="0" lang="en-US" altLang="zh-CN" sz="2800">
                    <a:ea typeface="宋体" panose="02010600030101010101" pitchFamily="2" charset="-122"/>
                  </a:rPr>
                  <a:t>/s</a:t>
                </a:r>
              </a:p>
            </p:txBody>
          </p:sp>
          <p:sp>
            <p:nvSpPr>
              <p:cNvPr id="10309" name="Text Box 100"/>
              <p:cNvSpPr txBox="1">
                <a:spLocks noChangeArrowheads="1"/>
              </p:cNvSpPr>
              <p:nvPr/>
            </p:nvSpPr>
            <p:spPr bwMode="auto">
              <a:xfrm>
                <a:off x="864" y="2160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50195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800">
                    <a:ea typeface="宋体" panose="02010600030101010101" pitchFamily="2" charset="-122"/>
                  </a:rPr>
                  <a:t>1</a:t>
                </a:r>
              </a:p>
            </p:txBody>
          </p:sp>
          <p:sp>
            <p:nvSpPr>
              <p:cNvPr id="10310" name="Text Box 101"/>
              <p:cNvSpPr txBox="1">
                <a:spLocks noChangeArrowheads="1"/>
              </p:cNvSpPr>
              <p:nvPr/>
            </p:nvSpPr>
            <p:spPr bwMode="auto">
              <a:xfrm>
                <a:off x="470" y="2160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50195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800"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10311" name="Text Box 102"/>
              <p:cNvSpPr txBox="1">
                <a:spLocks noChangeArrowheads="1"/>
              </p:cNvSpPr>
              <p:nvPr/>
            </p:nvSpPr>
            <p:spPr bwMode="auto">
              <a:xfrm>
                <a:off x="672" y="1056"/>
                <a:ext cx="480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50195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800" i="1">
                    <a:ea typeface="宋体" panose="02010600030101010101" pitchFamily="2" charset="-122"/>
                  </a:rPr>
                  <a:t>i</a:t>
                </a:r>
                <a:r>
                  <a:rPr kumimoji="0" lang="en-US" altLang="zh-CN" sz="2800" baseline="-25000">
                    <a:ea typeface="宋体" panose="02010600030101010101" pitchFamily="2" charset="-122"/>
                  </a:rPr>
                  <a:t>s</a:t>
                </a:r>
                <a:r>
                  <a:rPr kumimoji="0" lang="en-US" altLang="zh-CN" sz="2800">
                    <a:ea typeface="宋体" panose="02010600030101010101" pitchFamily="2" charset="-122"/>
                  </a:rPr>
                  <a:t>/A</a:t>
                </a:r>
              </a:p>
            </p:txBody>
          </p:sp>
        </p:grpSp>
      </p:grpSp>
      <p:sp>
        <p:nvSpPr>
          <p:cNvPr id="10248" name="Rectangle 103"/>
          <p:cNvSpPr>
            <a:spLocks noGrp="1" noChangeArrowheads="1"/>
          </p:cNvSpPr>
          <p:nvPr>
            <p:ph type="title"/>
          </p:nvPr>
        </p:nvSpPr>
        <p:spPr>
          <a:xfrm>
            <a:off x="107950" y="115888"/>
            <a:ext cx="8458200" cy="457200"/>
          </a:xfrm>
          <a:noFill/>
        </p:spPr>
        <p:txBody>
          <a:bodyPr lIns="92075" tIns="46038" rIns="92075" bIns="46038"/>
          <a:lstStyle/>
          <a:p>
            <a:pPr algn="l" eaLnBrk="1" hangingPunct="1">
              <a:lnSpc>
                <a:spcPct val="50000"/>
              </a:lnSpc>
              <a:spcBef>
                <a:spcPct val="50000"/>
              </a:spcBef>
            </a:pPr>
            <a:r>
              <a:rPr lang="en-US" altLang="zh-CN" sz="2800" b="1">
                <a:solidFill>
                  <a:schemeClr val="folHlink"/>
                </a:solidFill>
                <a:ea typeface="幼圆" panose="02010509060101010101" pitchFamily="49" charset="-122"/>
              </a:rPr>
              <a:t>Practice</a:t>
            </a:r>
          </a:p>
        </p:txBody>
      </p:sp>
      <p:grpSp>
        <p:nvGrpSpPr>
          <p:cNvPr id="249960" name="Group 104"/>
          <p:cNvGrpSpPr>
            <a:grpSpLocks/>
          </p:cNvGrpSpPr>
          <p:nvPr/>
        </p:nvGrpSpPr>
        <p:grpSpPr bwMode="auto">
          <a:xfrm>
            <a:off x="5535613" y="4397375"/>
            <a:ext cx="3429000" cy="2271713"/>
            <a:chOff x="3105" y="2596"/>
            <a:chExt cx="2160" cy="1431"/>
          </a:xfrm>
        </p:grpSpPr>
        <p:sp>
          <p:nvSpPr>
            <p:cNvPr id="10274" name="Line 105"/>
            <p:cNvSpPr>
              <a:spLocks noChangeShapeType="1"/>
            </p:cNvSpPr>
            <p:nvPr/>
          </p:nvSpPr>
          <p:spPr bwMode="auto">
            <a:xfrm>
              <a:off x="4486" y="3076"/>
              <a:ext cx="720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275" name="Group 106"/>
            <p:cNvGrpSpPr>
              <a:grpSpLocks/>
            </p:cNvGrpSpPr>
            <p:nvPr/>
          </p:nvGrpSpPr>
          <p:grpSpPr bwMode="auto">
            <a:xfrm>
              <a:off x="3105" y="2596"/>
              <a:ext cx="2160" cy="1431"/>
              <a:chOff x="288" y="2592"/>
              <a:chExt cx="2160" cy="1431"/>
            </a:xfrm>
          </p:grpSpPr>
          <p:sp>
            <p:nvSpPr>
              <p:cNvPr id="10278" name="Text Box 107"/>
              <p:cNvSpPr txBox="1">
                <a:spLocks noChangeArrowheads="1"/>
              </p:cNvSpPr>
              <p:nvPr/>
            </p:nvSpPr>
            <p:spPr bwMode="auto">
              <a:xfrm>
                <a:off x="470" y="2880"/>
                <a:ext cx="11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>
                        <a:alpha val="50195"/>
                      </a:schemeClr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chemeClr val="tx1"/>
                    </a:solidFill>
                    <a:prstDash val="sysDot"/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宋体" panose="0201060004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FontTx/>
                  <a:buNone/>
                </a:pPr>
                <a:r>
                  <a:rPr kumimoji="0" lang="en-US" altLang="zh-CN" sz="2800">
                    <a:ea typeface="宋体" panose="02010600030101010101" pitchFamily="2" charset="-122"/>
                  </a:rPr>
                  <a:t>1</a:t>
                </a:r>
              </a:p>
            </p:txBody>
          </p:sp>
          <p:grpSp>
            <p:nvGrpSpPr>
              <p:cNvPr id="10279" name="Group 108"/>
              <p:cNvGrpSpPr>
                <a:grpSpLocks/>
              </p:cNvGrpSpPr>
              <p:nvPr/>
            </p:nvGrpSpPr>
            <p:grpSpPr bwMode="auto">
              <a:xfrm>
                <a:off x="288" y="2592"/>
                <a:ext cx="2160" cy="1431"/>
                <a:chOff x="288" y="2592"/>
                <a:chExt cx="2160" cy="1431"/>
              </a:xfrm>
            </p:grpSpPr>
            <p:sp>
              <p:nvSpPr>
                <p:cNvPr id="10280" name="Text Box 109"/>
                <p:cNvSpPr txBox="1">
                  <a:spLocks noChangeArrowheads="1"/>
                </p:cNvSpPr>
                <p:nvPr/>
              </p:nvSpPr>
              <p:spPr bwMode="auto">
                <a:xfrm>
                  <a:off x="288" y="3216"/>
                  <a:ext cx="720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>
                          <a:alpha val="50195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9pPr>
                </a:lstStyle>
                <a:p>
                  <a:pPr algn="just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zh-CN" sz="2800">
                      <a:ea typeface="宋体" panose="02010600030101010101" pitchFamily="2" charset="-122"/>
                    </a:rPr>
                    <a:t>0.5</a:t>
                  </a:r>
                </a:p>
              </p:txBody>
            </p:sp>
            <p:sp>
              <p:nvSpPr>
                <p:cNvPr id="10281" name="Text Box 110"/>
                <p:cNvSpPr txBox="1">
                  <a:spLocks noChangeArrowheads="1"/>
                </p:cNvSpPr>
                <p:nvPr/>
              </p:nvSpPr>
              <p:spPr bwMode="auto">
                <a:xfrm>
                  <a:off x="1248" y="3696"/>
                  <a:ext cx="288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>
                          <a:alpha val="50195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9pPr>
                </a:lstStyle>
                <a:p>
                  <a:pPr algn="just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zh-CN" sz="2800">
                      <a:ea typeface="宋体" panose="02010600030101010101" pitchFamily="2" charset="-122"/>
                    </a:rPr>
                    <a:t>2</a:t>
                  </a:r>
                </a:p>
              </p:txBody>
            </p:sp>
            <p:sp>
              <p:nvSpPr>
                <p:cNvPr id="10282" name="Text Box 111"/>
                <p:cNvSpPr txBox="1">
                  <a:spLocks noChangeArrowheads="1"/>
                </p:cNvSpPr>
                <p:nvPr/>
              </p:nvSpPr>
              <p:spPr bwMode="auto">
                <a:xfrm>
                  <a:off x="1584" y="3696"/>
                  <a:ext cx="288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>
                          <a:alpha val="50195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9pPr>
                </a:lstStyle>
                <a:p>
                  <a:pPr algn="just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zh-CN" sz="2800">
                      <a:ea typeface="宋体" panose="02010600030101010101" pitchFamily="2" charset="-122"/>
                    </a:rPr>
                    <a:t>3</a:t>
                  </a:r>
                </a:p>
              </p:txBody>
            </p:sp>
            <p:sp>
              <p:nvSpPr>
                <p:cNvPr id="10283" name="Text Box 112"/>
                <p:cNvSpPr txBox="1">
                  <a:spLocks noChangeArrowheads="1"/>
                </p:cNvSpPr>
                <p:nvPr/>
              </p:nvSpPr>
              <p:spPr bwMode="auto">
                <a:xfrm>
                  <a:off x="2064" y="3696"/>
                  <a:ext cx="384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>
                          <a:alpha val="50195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9pPr>
                </a:lstStyle>
                <a:p>
                  <a:pPr algn="just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zh-CN" sz="2800" i="1">
                      <a:ea typeface="宋体" panose="02010600030101010101" pitchFamily="2" charset="-122"/>
                    </a:rPr>
                    <a:t>t</a:t>
                  </a:r>
                  <a:r>
                    <a:rPr kumimoji="0" lang="en-US" altLang="zh-CN" sz="2800">
                      <a:ea typeface="宋体" panose="02010600030101010101" pitchFamily="2" charset="-122"/>
                    </a:rPr>
                    <a:t>/s</a:t>
                  </a:r>
                </a:p>
              </p:txBody>
            </p:sp>
            <p:sp>
              <p:nvSpPr>
                <p:cNvPr id="10284" name="Text Box 113"/>
                <p:cNvSpPr txBox="1">
                  <a:spLocks noChangeArrowheads="1"/>
                </p:cNvSpPr>
                <p:nvPr/>
              </p:nvSpPr>
              <p:spPr bwMode="auto">
                <a:xfrm>
                  <a:off x="864" y="3696"/>
                  <a:ext cx="288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>
                          <a:alpha val="50195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9pPr>
                </a:lstStyle>
                <a:p>
                  <a:pPr algn="just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zh-CN" sz="2800">
                      <a:ea typeface="宋体" panose="02010600030101010101" pitchFamily="2" charset="-122"/>
                    </a:rPr>
                    <a:t>1</a:t>
                  </a:r>
                </a:p>
              </p:txBody>
            </p:sp>
            <p:sp>
              <p:nvSpPr>
                <p:cNvPr id="10285" name="Text Box 114"/>
                <p:cNvSpPr txBox="1">
                  <a:spLocks noChangeArrowheads="1"/>
                </p:cNvSpPr>
                <p:nvPr/>
              </p:nvSpPr>
              <p:spPr bwMode="auto">
                <a:xfrm>
                  <a:off x="470" y="3696"/>
                  <a:ext cx="288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>
                          <a:alpha val="50195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9pPr>
                </a:lstStyle>
                <a:p>
                  <a:pPr algn="just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zh-CN" sz="2800">
                      <a:ea typeface="宋体" panose="02010600030101010101" pitchFamily="2" charset="-122"/>
                    </a:rPr>
                    <a:t>0</a:t>
                  </a:r>
                </a:p>
              </p:txBody>
            </p:sp>
            <p:sp>
              <p:nvSpPr>
                <p:cNvPr id="10286" name="Text Box 115"/>
                <p:cNvSpPr txBox="1">
                  <a:spLocks noChangeArrowheads="1"/>
                </p:cNvSpPr>
                <p:nvPr/>
              </p:nvSpPr>
              <p:spPr bwMode="auto">
                <a:xfrm>
                  <a:off x="672" y="2592"/>
                  <a:ext cx="576" cy="32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>
                          <a:alpha val="50195"/>
                        </a:schemeClr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9050">
                      <a:solidFill>
                        <a:schemeClr val="tx1"/>
                      </a:solidFill>
                      <a:prstDash val="sysDot"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楷体" panose="0201060004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宋体" panose="02010600040101010101" pitchFamily="2" charset="-122"/>
                    </a:defRPr>
                  </a:lvl9pPr>
                </a:lstStyle>
                <a:p>
                  <a:pPr algn="just">
                    <a:spcBef>
                      <a:spcPct val="50000"/>
                    </a:spcBef>
                    <a:buFontTx/>
                    <a:buNone/>
                  </a:pPr>
                  <a:r>
                    <a:rPr kumimoji="0" lang="en-US" altLang="zh-CN" sz="2800" i="1">
                      <a:ea typeface="宋体" panose="02010600030101010101" pitchFamily="2" charset="-122"/>
                    </a:rPr>
                    <a:t>u</a:t>
                  </a:r>
                  <a:r>
                    <a:rPr kumimoji="0" lang="en-US" altLang="zh-CN" sz="2800">
                      <a:ea typeface="宋体" panose="02010600030101010101" pitchFamily="2" charset="-122"/>
                    </a:rPr>
                    <a:t>/V</a:t>
                  </a:r>
                </a:p>
              </p:txBody>
            </p:sp>
            <p:grpSp>
              <p:nvGrpSpPr>
                <p:cNvPr id="10287" name="Group 116"/>
                <p:cNvGrpSpPr>
                  <a:grpSpLocks/>
                </p:cNvGrpSpPr>
                <p:nvPr/>
              </p:nvGrpSpPr>
              <p:grpSpPr bwMode="auto">
                <a:xfrm>
                  <a:off x="480" y="2736"/>
                  <a:ext cx="1776" cy="1248"/>
                  <a:chOff x="480" y="2736"/>
                  <a:chExt cx="1776" cy="1248"/>
                </a:xfrm>
              </p:grpSpPr>
              <p:sp>
                <p:nvSpPr>
                  <p:cNvPr id="10288" name="Line 117"/>
                  <p:cNvSpPr>
                    <a:spLocks noChangeShapeType="1"/>
                  </p:cNvSpPr>
                  <p:nvPr/>
                </p:nvSpPr>
                <p:spPr bwMode="auto">
                  <a:xfrm>
                    <a:off x="768" y="3072"/>
                    <a:ext cx="912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89" name="Line 118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344" y="3072"/>
                    <a:ext cx="0" cy="57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grpSp>
                <p:nvGrpSpPr>
                  <p:cNvPr id="10290" name="Group 119"/>
                  <p:cNvGrpSpPr>
                    <a:grpSpLocks/>
                  </p:cNvGrpSpPr>
                  <p:nvPr/>
                </p:nvGrpSpPr>
                <p:grpSpPr bwMode="auto">
                  <a:xfrm>
                    <a:off x="480" y="2736"/>
                    <a:ext cx="1776" cy="1248"/>
                    <a:chOff x="480" y="2736"/>
                    <a:chExt cx="1776" cy="1248"/>
                  </a:xfrm>
                </p:grpSpPr>
                <p:sp>
                  <p:nvSpPr>
                    <p:cNvPr id="10293" name="Line 12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80" y="3744"/>
                      <a:ext cx="1776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294" name="Line 12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672" y="2736"/>
                      <a:ext cx="0" cy="1248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295" name="Line 12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3408"/>
                      <a:ext cx="96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296" name="Line 12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672" y="3072"/>
                      <a:ext cx="96" cy="0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297" name="Line 12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08" y="3648"/>
                      <a:ext cx="0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298" name="Line 12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344" y="3648"/>
                      <a:ext cx="0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0299" name="Line 12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680" y="3648"/>
                      <a:ext cx="0" cy="96"/>
                    </a:xfrm>
                    <a:prstGeom prst="lin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10291" name="Line 127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680" y="3072"/>
                    <a:ext cx="0" cy="576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0292" name="Line 128"/>
                  <p:cNvSpPr>
                    <a:spLocks noChangeShapeType="1"/>
                  </p:cNvSpPr>
                  <p:nvPr/>
                </p:nvSpPr>
                <p:spPr bwMode="auto">
                  <a:xfrm>
                    <a:off x="768" y="3408"/>
                    <a:ext cx="912" cy="0"/>
                  </a:xfrm>
                  <a:prstGeom prst="line">
                    <a:avLst/>
                  </a:prstGeom>
                  <a:noFill/>
                  <a:ln w="19050">
                    <a:solidFill>
                      <a:schemeClr val="tx1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10276" name="Freeform 129"/>
            <p:cNvSpPr>
              <a:spLocks/>
            </p:cNvSpPr>
            <p:nvPr/>
          </p:nvSpPr>
          <p:spPr bwMode="auto">
            <a:xfrm>
              <a:off x="3489" y="3411"/>
              <a:ext cx="671" cy="339"/>
            </a:xfrm>
            <a:custGeom>
              <a:avLst/>
              <a:gdLst>
                <a:gd name="T0" fmla="*/ 671 w 671"/>
                <a:gd name="T1" fmla="*/ 0 h 339"/>
                <a:gd name="T2" fmla="*/ 411 w 671"/>
                <a:gd name="T3" fmla="*/ 248 h 339"/>
                <a:gd name="T4" fmla="*/ 0 w 671"/>
                <a:gd name="T5" fmla="*/ 336 h 33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71" h="339">
                  <a:moveTo>
                    <a:pt x="671" y="0"/>
                  </a:moveTo>
                  <a:cubicBezTo>
                    <a:pt x="629" y="66"/>
                    <a:pt x="547" y="175"/>
                    <a:pt x="411" y="248"/>
                  </a:cubicBezTo>
                  <a:cubicBezTo>
                    <a:pt x="275" y="321"/>
                    <a:pt x="183" y="339"/>
                    <a:pt x="0" y="336"/>
                  </a:cubicBezTo>
                </a:path>
              </a:pathLst>
            </a:custGeom>
            <a:noFill/>
            <a:ln w="38100" cap="flat" cmpd="sng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50195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77" name="Line 130"/>
            <p:cNvSpPr>
              <a:spLocks noChangeShapeType="1"/>
            </p:cNvSpPr>
            <p:nvPr/>
          </p:nvSpPr>
          <p:spPr bwMode="auto">
            <a:xfrm flipV="1">
              <a:off x="4162" y="3076"/>
              <a:ext cx="336" cy="336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50" name="Group 132"/>
          <p:cNvGrpSpPr>
            <a:grpSpLocks/>
          </p:cNvGrpSpPr>
          <p:nvPr/>
        </p:nvGrpSpPr>
        <p:grpSpPr bwMode="auto">
          <a:xfrm>
            <a:off x="2339975" y="908050"/>
            <a:ext cx="2590800" cy="1371600"/>
            <a:chOff x="0" y="2432"/>
            <a:chExt cx="1632" cy="864"/>
          </a:xfrm>
        </p:grpSpPr>
        <p:sp>
          <p:nvSpPr>
            <p:cNvPr id="10256" name="Line 60"/>
            <p:cNvSpPr>
              <a:spLocks noChangeShapeType="1"/>
            </p:cNvSpPr>
            <p:nvPr/>
          </p:nvSpPr>
          <p:spPr bwMode="auto">
            <a:xfrm>
              <a:off x="528" y="3008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7" name="Text Box 62"/>
            <p:cNvSpPr txBox="1">
              <a:spLocks noChangeArrowheads="1"/>
            </p:cNvSpPr>
            <p:nvPr/>
          </p:nvSpPr>
          <p:spPr bwMode="auto">
            <a:xfrm>
              <a:off x="0" y="2720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FontTx/>
                <a:buNone/>
              </a:pPr>
              <a:r>
                <a:rPr kumimoji="0" lang="en-US" altLang="zh-CN" i="1">
                  <a:ea typeface="宋体" panose="02010600030101010101" pitchFamily="2" charset="-122"/>
                </a:rPr>
                <a:t>i</a:t>
              </a:r>
              <a:r>
                <a:rPr kumimoji="0" lang="en-US" altLang="zh-CN" sz="1600" i="1">
                  <a:ea typeface="宋体" panose="02010600030101010101" pitchFamily="2" charset="-122"/>
                </a:rPr>
                <a:t>s</a:t>
              </a:r>
              <a:r>
                <a:rPr kumimoji="0" lang="en-US" altLang="zh-CN">
                  <a:ea typeface="宋体" panose="02010600030101010101" pitchFamily="2" charset="-122"/>
                </a:rPr>
                <a:t>(</a:t>
              </a:r>
              <a:r>
                <a:rPr kumimoji="0" lang="en-US" altLang="zh-CN" i="1">
                  <a:ea typeface="宋体" panose="02010600030101010101" pitchFamily="2" charset="-122"/>
                </a:rPr>
                <a:t>t</a:t>
              </a:r>
              <a:r>
                <a:rPr kumimoji="0" lang="en-US" altLang="zh-CN"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10258" name="Line 64"/>
            <p:cNvSpPr>
              <a:spLocks noChangeShapeType="1"/>
            </p:cNvSpPr>
            <p:nvPr/>
          </p:nvSpPr>
          <p:spPr bwMode="auto">
            <a:xfrm>
              <a:off x="528" y="2432"/>
              <a:ext cx="7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59" name="Line 65"/>
            <p:cNvSpPr>
              <a:spLocks noChangeShapeType="1"/>
            </p:cNvSpPr>
            <p:nvPr/>
          </p:nvSpPr>
          <p:spPr bwMode="auto">
            <a:xfrm>
              <a:off x="528" y="3296"/>
              <a:ext cx="768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0" name="Oval 66"/>
            <p:cNvSpPr>
              <a:spLocks noChangeArrowheads="1"/>
            </p:cNvSpPr>
            <p:nvPr/>
          </p:nvSpPr>
          <p:spPr bwMode="auto">
            <a:xfrm>
              <a:off x="384" y="2720"/>
              <a:ext cx="288" cy="288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ea typeface="隶书" panose="02010509060101010101" pitchFamily="49" charset="-122"/>
              </a:endParaRPr>
            </a:p>
          </p:txBody>
        </p:sp>
        <p:sp>
          <p:nvSpPr>
            <p:cNvPr id="10261" name="Line 67"/>
            <p:cNvSpPr>
              <a:spLocks noChangeShapeType="1"/>
            </p:cNvSpPr>
            <p:nvPr/>
          </p:nvSpPr>
          <p:spPr bwMode="auto">
            <a:xfrm>
              <a:off x="528" y="2432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2" name="Line 68"/>
            <p:cNvSpPr>
              <a:spLocks noChangeShapeType="1"/>
            </p:cNvSpPr>
            <p:nvPr/>
          </p:nvSpPr>
          <p:spPr bwMode="auto">
            <a:xfrm rot="-5400000">
              <a:off x="528" y="2720"/>
              <a:ext cx="0" cy="288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3" name="Line 69"/>
            <p:cNvSpPr>
              <a:spLocks noChangeShapeType="1"/>
            </p:cNvSpPr>
            <p:nvPr/>
          </p:nvSpPr>
          <p:spPr bwMode="auto">
            <a:xfrm flipV="1">
              <a:off x="528" y="2528"/>
              <a:ext cx="0" cy="1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4" name="Line 71"/>
            <p:cNvSpPr>
              <a:spLocks noChangeShapeType="1"/>
            </p:cNvSpPr>
            <p:nvPr/>
          </p:nvSpPr>
          <p:spPr bwMode="auto">
            <a:xfrm>
              <a:off x="1296" y="2432"/>
              <a:ext cx="0" cy="33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65" name="Line 72"/>
            <p:cNvSpPr>
              <a:spLocks noChangeShapeType="1"/>
            </p:cNvSpPr>
            <p:nvPr/>
          </p:nvSpPr>
          <p:spPr bwMode="auto">
            <a:xfrm>
              <a:off x="1296" y="2912"/>
              <a:ext cx="0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266" name="Group 73"/>
            <p:cNvGrpSpPr>
              <a:grpSpLocks/>
            </p:cNvGrpSpPr>
            <p:nvPr/>
          </p:nvGrpSpPr>
          <p:grpSpPr bwMode="auto">
            <a:xfrm>
              <a:off x="1200" y="2768"/>
              <a:ext cx="192" cy="144"/>
              <a:chOff x="1296" y="1584"/>
              <a:chExt cx="192" cy="144"/>
            </a:xfrm>
          </p:grpSpPr>
          <p:sp>
            <p:nvSpPr>
              <p:cNvPr id="10272" name="Line 74"/>
              <p:cNvSpPr>
                <a:spLocks noChangeShapeType="1"/>
              </p:cNvSpPr>
              <p:nvPr/>
            </p:nvSpPr>
            <p:spPr bwMode="auto">
              <a:xfrm>
                <a:off x="1296" y="158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273" name="Line 75"/>
              <p:cNvSpPr>
                <a:spLocks noChangeShapeType="1"/>
              </p:cNvSpPr>
              <p:nvPr/>
            </p:nvSpPr>
            <p:spPr bwMode="auto">
              <a:xfrm>
                <a:off x="1296" y="1728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0267" name="Text Box 76"/>
            <p:cNvSpPr txBox="1">
              <a:spLocks noChangeArrowheads="1"/>
            </p:cNvSpPr>
            <p:nvPr/>
          </p:nvSpPr>
          <p:spPr bwMode="auto">
            <a:xfrm>
              <a:off x="912" y="2720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FontTx/>
                <a:buNone/>
              </a:pPr>
              <a:r>
                <a:rPr kumimoji="0" lang="en-US" altLang="zh-CN">
                  <a:ea typeface="宋体" panose="02010600030101010101" pitchFamily="2" charset="-122"/>
                </a:rPr>
                <a:t>2F</a:t>
              </a:r>
            </a:p>
          </p:txBody>
        </p:sp>
        <p:sp>
          <p:nvSpPr>
            <p:cNvPr id="10268" name="Text Box 77"/>
            <p:cNvSpPr txBox="1">
              <a:spLocks noChangeArrowheads="1"/>
            </p:cNvSpPr>
            <p:nvPr/>
          </p:nvSpPr>
          <p:spPr bwMode="auto">
            <a:xfrm>
              <a:off x="1392" y="2576"/>
              <a:ext cx="2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FontTx/>
                <a:buNone/>
              </a:pPr>
              <a:r>
                <a:rPr kumimoji="0" lang="zh-CN" altLang="en-US" sz="2000">
                  <a:ea typeface="宋体" panose="02010600030101010101" pitchFamily="2" charset="-122"/>
                </a:rPr>
                <a:t>＋</a:t>
              </a:r>
              <a:endParaRPr kumimoji="0"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0269" name="Text Box 78"/>
            <p:cNvSpPr txBox="1">
              <a:spLocks noChangeArrowheads="1"/>
            </p:cNvSpPr>
            <p:nvPr/>
          </p:nvSpPr>
          <p:spPr bwMode="auto">
            <a:xfrm>
              <a:off x="1392" y="2912"/>
              <a:ext cx="2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FontTx/>
                <a:buNone/>
              </a:pPr>
              <a:r>
                <a:rPr kumimoji="0" lang="zh-CN" altLang="en-US" sz="2000">
                  <a:ea typeface="宋体" panose="02010600030101010101" pitchFamily="2" charset="-122"/>
                </a:rPr>
                <a:t>－</a:t>
              </a:r>
              <a:endParaRPr kumimoji="0"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0270" name="Text Box 79"/>
            <p:cNvSpPr txBox="1">
              <a:spLocks noChangeArrowheads="1"/>
            </p:cNvSpPr>
            <p:nvPr/>
          </p:nvSpPr>
          <p:spPr bwMode="auto">
            <a:xfrm>
              <a:off x="1383" y="2704"/>
              <a:ext cx="24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9pPr>
            </a:lstStyle>
            <a:p>
              <a:pPr algn="just">
                <a:spcBef>
                  <a:spcPct val="50000"/>
                </a:spcBef>
                <a:buFontTx/>
                <a:buNone/>
              </a:pPr>
              <a:r>
                <a:rPr kumimoji="0" lang="en-US" altLang="zh-CN" sz="2800" i="1">
                  <a:ea typeface="宋体" panose="02010600030101010101" pitchFamily="2" charset="-122"/>
                </a:rPr>
                <a:t>u</a:t>
              </a:r>
              <a:endParaRPr kumimoji="0" lang="en-US" altLang="zh-CN">
                <a:ea typeface="宋体" panose="02010600030101010101" pitchFamily="2" charset="-122"/>
              </a:endParaRPr>
            </a:p>
          </p:txBody>
        </p:sp>
        <p:sp>
          <p:nvSpPr>
            <p:cNvPr id="10271" name="Line 131"/>
            <p:cNvSpPr>
              <a:spLocks noChangeShapeType="1"/>
            </p:cNvSpPr>
            <p:nvPr/>
          </p:nvSpPr>
          <p:spPr bwMode="auto">
            <a:xfrm flipV="1">
              <a:off x="531" y="2568"/>
              <a:ext cx="0" cy="1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249989" name="Object 13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94944032"/>
              </p:ext>
            </p:extLst>
          </p:nvPr>
        </p:nvGraphicFramePr>
        <p:xfrm>
          <a:off x="611188" y="4570412"/>
          <a:ext cx="3448050" cy="23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7" name="Equation" r:id="rId5" imgW="1897510" imgH="1276422" progId="Equation.DSMT4">
                  <p:embed/>
                </p:oleObj>
              </mc:Choice>
              <mc:Fallback>
                <p:oleObj name="Equation" r:id="rId5" imgW="1897510" imgH="1276422" progId="Equation.DSMT4">
                  <p:embed/>
                  <p:pic>
                    <p:nvPicPr>
                      <p:cNvPr id="0" name="Object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570412"/>
                        <a:ext cx="3448050" cy="23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9992" name="Object 136"/>
              <p:cNvSpPr txBox="1"/>
              <p:nvPr/>
            </p:nvSpPr>
            <p:spPr bwMode="auto">
              <a:xfrm>
                <a:off x="-23262" y="2436019"/>
                <a:ext cx="7273375" cy="873918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−2)−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−3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400" dirty="0">
                  <a:solidFill>
                    <a:srgbClr val="00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)+(1−0.5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−2)−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−3)</m:t>
                      </m:r>
                    </m:oMath>
                  </m:oMathPara>
                </a14:m>
                <a:endParaRPr lang="zh-CN" altLang="en-US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249992" name="Object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3262" y="2436019"/>
                <a:ext cx="7273375" cy="873918"/>
              </a:xfrm>
              <a:prstGeom prst="rect">
                <a:avLst/>
              </a:prstGeom>
              <a:blipFill>
                <a:blip r:embed="rId7"/>
                <a:stretch>
                  <a:fillRect b="-1049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9993" name="Object 1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3980609"/>
              </p:ext>
            </p:extLst>
          </p:nvPr>
        </p:nvGraphicFramePr>
        <p:xfrm>
          <a:off x="180975" y="3176588"/>
          <a:ext cx="2997200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8" name="Equation" r:id="rId8" imgW="1390582" imgH="373390" progId="Equation.DSMT4">
                  <p:embed/>
                </p:oleObj>
              </mc:Choice>
              <mc:Fallback>
                <p:oleObj name="Equation" r:id="rId8" imgW="1390582" imgH="373390" progId="Equation.DSMT4">
                  <p:embed/>
                  <p:pic>
                    <p:nvPicPr>
                      <p:cNvPr id="0" name="Object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975" y="3176588"/>
                        <a:ext cx="2997200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9994" name="Object 1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989904"/>
              </p:ext>
            </p:extLst>
          </p:nvPr>
        </p:nvGraphicFramePr>
        <p:xfrm>
          <a:off x="797760" y="3787775"/>
          <a:ext cx="676910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9" name="Equation" r:id="rId10" imgW="3040458" imgH="373390" progId="Equation.DSMT4">
                  <p:embed/>
                </p:oleObj>
              </mc:Choice>
              <mc:Fallback>
                <p:oleObj name="Equation" r:id="rId10" imgW="3040458" imgH="373390" progId="Equation.DSMT4">
                  <p:embed/>
                  <p:pic>
                    <p:nvPicPr>
                      <p:cNvPr id="0" name="Object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760" y="3787775"/>
                        <a:ext cx="6769100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9996" name="Rectangle 140"/>
          <p:cNvSpPr>
            <a:spLocks noChangeArrowheads="1"/>
          </p:cNvSpPr>
          <p:nvPr/>
        </p:nvSpPr>
        <p:spPr bwMode="auto">
          <a:xfrm>
            <a:off x="5641975" y="4941888"/>
            <a:ext cx="361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kumimoji="0" lang="en-US" altLang="zh-CN" sz="2800">
                <a:ea typeface="宋体" panose="02010600030101010101" pitchFamily="2" charset="-122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992" grpId="0"/>
      <p:bldP spid="24999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88913"/>
            <a:ext cx="3106738" cy="490537"/>
          </a:xfrm>
        </p:spPr>
        <p:txBody>
          <a:bodyPr/>
          <a:lstStyle/>
          <a:p>
            <a:pPr algn="just"/>
            <a:r>
              <a:rPr lang="en-US" altLang="zh-CN" sz="2400" b="1">
                <a:solidFill>
                  <a:srgbClr val="FF0000"/>
                </a:solidFill>
              </a:rPr>
              <a:t>4. </a:t>
            </a:r>
            <a:r>
              <a:rPr lang="zh-CN" altLang="en-US" sz="2400" b="1">
                <a:solidFill>
                  <a:srgbClr val="FF0000"/>
                </a:solidFill>
              </a:rPr>
              <a:t>电容的串并联</a:t>
            </a:r>
          </a:p>
        </p:txBody>
      </p:sp>
      <p:sp>
        <p:nvSpPr>
          <p:cNvPr id="337924" name="Rectangle 4"/>
          <p:cNvSpPr>
            <a:spLocks noChangeArrowheads="1"/>
          </p:cNvSpPr>
          <p:nvPr/>
        </p:nvSpPr>
        <p:spPr bwMode="auto">
          <a:xfrm>
            <a:off x="565150" y="67945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just"/>
            <a:r>
              <a:rPr lang="zh-CN" altLang="en-US" sz="2400" b="1">
                <a:solidFill>
                  <a:srgbClr val="0033CC"/>
                </a:solidFill>
              </a:rPr>
              <a:t>（</a:t>
            </a:r>
            <a:r>
              <a:rPr lang="en-US" altLang="zh-CN" sz="2400" b="1">
                <a:solidFill>
                  <a:srgbClr val="0033CC"/>
                </a:solidFill>
              </a:rPr>
              <a:t>1</a:t>
            </a:r>
            <a:r>
              <a:rPr lang="zh-CN" altLang="en-US" sz="2400" b="1">
                <a:solidFill>
                  <a:srgbClr val="0033CC"/>
                </a:solidFill>
              </a:rPr>
              <a:t>）电容的串联</a:t>
            </a:r>
          </a:p>
        </p:txBody>
      </p:sp>
      <p:grpSp>
        <p:nvGrpSpPr>
          <p:cNvPr id="337925" name="Group 5"/>
          <p:cNvGrpSpPr>
            <a:grpSpLocks/>
          </p:cNvGrpSpPr>
          <p:nvPr/>
        </p:nvGrpSpPr>
        <p:grpSpPr bwMode="auto">
          <a:xfrm>
            <a:off x="5745163" y="1143000"/>
            <a:ext cx="2017712" cy="2224088"/>
            <a:chOff x="3593" y="883"/>
            <a:chExt cx="1271" cy="1401"/>
          </a:xfrm>
        </p:grpSpPr>
        <p:sp>
          <p:nvSpPr>
            <p:cNvPr id="337926" name="Line 6"/>
            <p:cNvSpPr>
              <a:spLocks noChangeShapeType="1"/>
            </p:cNvSpPr>
            <p:nvPr/>
          </p:nvSpPr>
          <p:spPr bwMode="auto">
            <a:xfrm flipH="1" flipV="1">
              <a:off x="3815" y="1922"/>
              <a:ext cx="47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337927" name="Group 7"/>
            <p:cNvGrpSpPr>
              <a:grpSpLocks/>
            </p:cNvGrpSpPr>
            <p:nvPr/>
          </p:nvGrpSpPr>
          <p:grpSpPr bwMode="auto">
            <a:xfrm rot="5400000">
              <a:off x="4279" y="1450"/>
              <a:ext cx="52" cy="185"/>
              <a:chOff x="4012" y="3701"/>
              <a:chExt cx="81" cy="289"/>
            </a:xfrm>
          </p:grpSpPr>
          <p:sp>
            <p:nvSpPr>
              <p:cNvPr id="337928" name="Line 8"/>
              <p:cNvSpPr>
                <a:spLocks noChangeShapeType="1"/>
              </p:cNvSpPr>
              <p:nvPr/>
            </p:nvSpPr>
            <p:spPr bwMode="auto">
              <a:xfrm rot="-5400000" flipH="1" flipV="1">
                <a:off x="3949" y="3846"/>
                <a:ext cx="28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37929" name="Line 9"/>
              <p:cNvSpPr>
                <a:spLocks noChangeShapeType="1"/>
              </p:cNvSpPr>
              <p:nvPr/>
            </p:nvSpPr>
            <p:spPr bwMode="auto">
              <a:xfrm rot="5400000" flipV="1">
                <a:off x="3868" y="3845"/>
                <a:ext cx="28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337930" name="Text Box 10"/>
            <p:cNvSpPr txBox="1">
              <a:spLocks noChangeArrowheads="1"/>
            </p:cNvSpPr>
            <p:nvPr/>
          </p:nvSpPr>
          <p:spPr bwMode="auto">
            <a:xfrm>
              <a:off x="4240" y="1392"/>
              <a:ext cx="624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eq             </a:t>
              </a:r>
              <a:endParaRPr lang="en-US" altLang="zh-CN" sz="2000" b="1"/>
            </a:p>
          </p:txBody>
        </p:sp>
        <p:sp>
          <p:nvSpPr>
            <p:cNvPr id="337931" name="Text Box 11"/>
            <p:cNvSpPr txBox="1">
              <a:spLocks noChangeArrowheads="1"/>
            </p:cNvSpPr>
            <p:nvPr/>
          </p:nvSpPr>
          <p:spPr bwMode="auto">
            <a:xfrm>
              <a:off x="3607" y="1412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2000" b="1" i="1">
                  <a:latin typeface="Times New Roman" panose="02020603050405020304" pitchFamily="18" charset="0"/>
                </a:rPr>
                <a:t>u</a:t>
              </a:r>
              <a:endParaRPr lang="en-US" altLang="zh-CN" sz="2000" b="1"/>
            </a:p>
          </p:txBody>
        </p:sp>
        <p:sp>
          <p:nvSpPr>
            <p:cNvPr id="337932" name="Text Box 12"/>
            <p:cNvSpPr txBox="1">
              <a:spLocks noChangeArrowheads="1"/>
            </p:cNvSpPr>
            <p:nvPr/>
          </p:nvSpPr>
          <p:spPr bwMode="auto">
            <a:xfrm>
              <a:off x="3725" y="883"/>
              <a:ext cx="40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/>
            </a:p>
          </p:txBody>
        </p:sp>
        <p:sp>
          <p:nvSpPr>
            <p:cNvPr id="337933" name="Line 13"/>
            <p:cNvSpPr>
              <a:spLocks noChangeShapeType="1"/>
            </p:cNvSpPr>
            <p:nvPr/>
          </p:nvSpPr>
          <p:spPr bwMode="auto">
            <a:xfrm flipV="1">
              <a:off x="3820" y="1197"/>
              <a:ext cx="48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34" name="Text Box 14"/>
            <p:cNvSpPr txBox="1">
              <a:spLocks noChangeArrowheads="1"/>
            </p:cNvSpPr>
            <p:nvPr/>
          </p:nvSpPr>
          <p:spPr bwMode="auto">
            <a:xfrm>
              <a:off x="3594" y="1172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2000" b="1">
                  <a:latin typeface="Times New Roman" panose="02020603050405020304" pitchFamily="18" charset="0"/>
                </a:rPr>
                <a:t>+</a:t>
              </a:r>
              <a:endParaRPr lang="en-US" altLang="zh-CN" sz="2000" b="1"/>
            </a:p>
          </p:txBody>
        </p:sp>
        <p:sp>
          <p:nvSpPr>
            <p:cNvPr id="337935" name="Text Box 15"/>
            <p:cNvSpPr txBox="1">
              <a:spLocks noChangeArrowheads="1"/>
            </p:cNvSpPr>
            <p:nvPr/>
          </p:nvSpPr>
          <p:spPr bwMode="auto">
            <a:xfrm>
              <a:off x="3593" y="1598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2000" b="1">
                  <a:latin typeface="Times New Roman" panose="02020603050405020304" pitchFamily="18" charset="0"/>
                </a:rPr>
                <a:t>_</a:t>
              </a:r>
              <a:endParaRPr lang="en-US" altLang="zh-CN" sz="2000" b="1"/>
            </a:p>
          </p:txBody>
        </p:sp>
        <p:sp>
          <p:nvSpPr>
            <p:cNvPr id="337936" name="Line 16"/>
            <p:cNvSpPr>
              <a:spLocks noChangeShapeType="1"/>
            </p:cNvSpPr>
            <p:nvPr/>
          </p:nvSpPr>
          <p:spPr bwMode="auto">
            <a:xfrm>
              <a:off x="4301" y="1197"/>
              <a:ext cx="0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37" name="Line 17"/>
            <p:cNvSpPr>
              <a:spLocks noChangeShapeType="1"/>
            </p:cNvSpPr>
            <p:nvPr/>
          </p:nvSpPr>
          <p:spPr bwMode="auto">
            <a:xfrm>
              <a:off x="4303" y="1564"/>
              <a:ext cx="0" cy="3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38" name="Line 18"/>
            <p:cNvSpPr>
              <a:spLocks noChangeShapeType="1"/>
            </p:cNvSpPr>
            <p:nvPr/>
          </p:nvSpPr>
          <p:spPr bwMode="auto">
            <a:xfrm>
              <a:off x="3842" y="1131"/>
              <a:ext cx="2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39" name="Line 19"/>
            <p:cNvSpPr>
              <a:spLocks noChangeShapeType="1"/>
            </p:cNvSpPr>
            <p:nvPr/>
          </p:nvSpPr>
          <p:spPr bwMode="auto">
            <a:xfrm rot="5400000">
              <a:off x="4266" y="1362"/>
              <a:ext cx="2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40" name="Text Box 20"/>
            <p:cNvSpPr txBox="1">
              <a:spLocks noChangeArrowheads="1"/>
            </p:cNvSpPr>
            <p:nvPr/>
          </p:nvSpPr>
          <p:spPr bwMode="auto">
            <a:xfrm>
              <a:off x="4303" y="1185"/>
              <a:ext cx="409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/>
            </a:p>
          </p:txBody>
        </p:sp>
        <p:sp>
          <p:nvSpPr>
            <p:cNvPr id="337941" name="Text Box 21"/>
            <p:cNvSpPr txBox="1">
              <a:spLocks noChangeArrowheads="1"/>
            </p:cNvSpPr>
            <p:nvPr/>
          </p:nvSpPr>
          <p:spPr bwMode="auto">
            <a:xfrm>
              <a:off x="3696" y="2016"/>
              <a:ext cx="976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/>
              <a:r>
                <a:rPr lang="zh-CN" altLang="en-US" b="1"/>
                <a:t>等效电容</a:t>
              </a:r>
            </a:p>
          </p:txBody>
        </p:sp>
        <p:sp>
          <p:nvSpPr>
            <p:cNvPr id="337942" name="Oval 22"/>
            <p:cNvSpPr>
              <a:spLocks noChangeArrowheads="1"/>
            </p:cNvSpPr>
            <p:nvPr/>
          </p:nvSpPr>
          <p:spPr bwMode="auto">
            <a:xfrm>
              <a:off x="3769" y="1173"/>
              <a:ext cx="43" cy="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43" name="Oval 23"/>
            <p:cNvSpPr>
              <a:spLocks noChangeArrowheads="1"/>
            </p:cNvSpPr>
            <p:nvPr/>
          </p:nvSpPr>
          <p:spPr bwMode="auto">
            <a:xfrm>
              <a:off x="3765" y="1900"/>
              <a:ext cx="43" cy="4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7944" name="Group 24"/>
          <p:cNvGrpSpPr>
            <a:grpSpLocks/>
          </p:cNvGrpSpPr>
          <p:nvPr/>
        </p:nvGrpSpPr>
        <p:grpSpPr bwMode="auto">
          <a:xfrm>
            <a:off x="1782763" y="1143000"/>
            <a:ext cx="3525837" cy="2254250"/>
            <a:chOff x="1200" y="864"/>
            <a:chExt cx="2221" cy="1420"/>
          </a:xfrm>
        </p:grpSpPr>
        <p:sp>
          <p:nvSpPr>
            <p:cNvPr id="337945" name="Line 25"/>
            <p:cNvSpPr>
              <a:spLocks noChangeShapeType="1"/>
            </p:cNvSpPr>
            <p:nvPr/>
          </p:nvSpPr>
          <p:spPr bwMode="auto">
            <a:xfrm flipH="1" flipV="1">
              <a:off x="1425" y="1928"/>
              <a:ext cx="1886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37946" name="Line 26"/>
            <p:cNvSpPr>
              <a:spLocks noChangeShapeType="1"/>
            </p:cNvSpPr>
            <p:nvPr/>
          </p:nvSpPr>
          <p:spPr bwMode="auto">
            <a:xfrm rot="5400000" flipH="1" flipV="1">
              <a:off x="1804" y="1213"/>
              <a:ext cx="185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37947" name="Line 27"/>
            <p:cNvSpPr>
              <a:spLocks noChangeShapeType="1"/>
            </p:cNvSpPr>
            <p:nvPr/>
          </p:nvSpPr>
          <p:spPr bwMode="auto">
            <a:xfrm rot="16200000" flipV="1">
              <a:off x="1857" y="1213"/>
              <a:ext cx="18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37948" name="Text Box 28"/>
            <p:cNvSpPr txBox="1">
              <a:spLocks noChangeArrowheads="1"/>
            </p:cNvSpPr>
            <p:nvPr/>
          </p:nvSpPr>
          <p:spPr bwMode="auto">
            <a:xfrm>
              <a:off x="1735" y="872"/>
              <a:ext cx="362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/>
            </a:p>
          </p:txBody>
        </p:sp>
        <p:sp>
          <p:nvSpPr>
            <p:cNvPr id="337949" name="Text Box 29"/>
            <p:cNvSpPr txBox="1">
              <a:spLocks noChangeArrowheads="1"/>
            </p:cNvSpPr>
            <p:nvPr/>
          </p:nvSpPr>
          <p:spPr bwMode="auto">
            <a:xfrm>
              <a:off x="1217" y="1418"/>
              <a:ext cx="395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2000" b="1" i="1">
                  <a:latin typeface="Times New Roman" panose="02020603050405020304" pitchFamily="18" charset="0"/>
                </a:rPr>
                <a:t>u</a:t>
              </a:r>
              <a:endParaRPr lang="en-US" altLang="zh-CN" sz="2000" b="1"/>
            </a:p>
          </p:txBody>
        </p:sp>
        <p:sp>
          <p:nvSpPr>
            <p:cNvPr id="337950" name="Text Box 30"/>
            <p:cNvSpPr txBox="1">
              <a:spLocks noChangeArrowheads="1"/>
            </p:cNvSpPr>
            <p:nvPr/>
          </p:nvSpPr>
          <p:spPr bwMode="auto">
            <a:xfrm>
              <a:off x="1334" y="889"/>
              <a:ext cx="410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/>
            </a:p>
          </p:txBody>
        </p:sp>
        <p:sp>
          <p:nvSpPr>
            <p:cNvPr id="337951" name="Line 31"/>
            <p:cNvSpPr>
              <a:spLocks noChangeShapeType="1"/>
            </p:cNvSpPr>
            <p:nvPr/>
          </p:nvSpPr>
          <p:spPr bwMode="auto">
            <a:xfrm flipV="1">
              <a:off x="1430" y="1203"/>
              <a:ext cx="466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52" name="Text Box 32"/>
            <p:cNvSpPr txBox="1">
              <a:spLocks noChangeArrowheads="1"/>
            </p:cNvSpPr>
            <p:nvPr/>
          </p:nvSpPr>
          <p:spPr bwMode="auto">
            <a:xfrm>
              <a:off x="1204" y="1178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2000" b="1">
                  <a:latin typeface="Times New Roman" panose="02020603050405020304" pitchFamily="18" charset="0"/>
                </a:rPr>
                <a:t>+</a:t>
              </a:r>
              <a:endParaRPr lang="en-US" altLang="zh-CN" sz="2000" b="1"/>
            </a:p>
          </p:txBody>
        </p:sp>
        <p:sp>
          <p:nvSpPr>
            <p:cNvPr id="337953" name="Text Box 33"/>
            <p:cNvSpPr txBox="1">
              <a:spLocks noChangeArrowheads="1"/>
            </p:cNvSpPr>
            <p:nvPr/>
          </p:nvSpPr>
          <p:spPr bwMode="auto">
            <a:xfrm>
              <a:off x="1870" y="1144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2000" b="1">
                  <a:latin typeface="Times New Roman" panose="02020603050405020304" pitchFamily="18" charset="0"/>
                </a:rPr>
                <a:t>_</a:t>
              </a:r>
              <a:endParaRPr lang="en-US" altLang="zh-CN" sz="2000" b="1"/>
            </a:p>
          </p:txBody>
        </p:sp>
        <p:sp>
          <p:nvSpPr>
            <p:cNvPr id="337954" name="Line 34"/>
            <p:cNvSpPr>
              <a:spLocks noChangeShapeType="1"/>
            </p:cNvSpPr>
            <p:nvPr/>
          </p:nvSpPr>
          <p:spPr bwMode="auto">
            <a:xfrm>
              <a:off x="1451" y="1137"/>
              <a:ext cx="24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55" name="Text Box 35"/>
            <p:cNvSpPr txBox="1">
              <a:spLocks noChangeArrowheads="1"/>
            </p:cNvSpPr>
            <p:nvPr/>
          </p:nvSpPr>
          <p:spPr bwMode="auto">
            <a:xfrm>
              <a:off x="1719" y="1208"/>
              <a:ext cx="40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/>
            </a:p>
          </p:txBody>
        </p:sp>
        <p:sp>
          <p:nvSpPr>
            <p:cNvPr id="337956" name="Text Box 36"/>
            <p:cNvSpPr txBox="1">
              <a:spLocks noChangeArrowheads="1"/>
            </p:cNvSpPr>
            <p:nvPr/>
          </p:nvSpPr>
          <p:spPr bwMode="auto">
            <a:xfrm>
              <a:off x="1824" y="2016"/>
              <a:ext cx="966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/>
              <a:r>
                <a:rPr lang="en-US" altLang="zh-CN" b="1" i="1"/>
                <a:t>n</a:t>
              </a:r>
              <a:r>
                <a:rPr lang="zh-CN" altLang="en-US" b="1"/>
                <a:t>个电容串联</a:t>
              </a:r>
            </a:p>
          </p:txBody>
        </p:sp>
        <p:sp>
          <p:nvSpPr>
            <p:cNvPr id="337957" name="Text Box 37"/>
            <p:cNvSpPr txBox="1">
              <a:spLocks noChangeArrowheads="1"/>
            </p:cNvSpPr>
            <p:nvPr/>
          </p:nvSpPr>
          <p:spPr bwMode="auto">
            <a:xfrm>
              <a:off x="2213" y="877"/>
              <a:ext cx="361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/>
            </a:p>
          </p:txBody>
        </p:sp>
        <p:sp>
          <p:nvSpPr>
            <p:cNvPr id="337958" name="Text Box 38"/>
            <p:cNvSpPr txBox="1">
              <a:spLocks noChangeArrowheads="1"/>
            </p:cNvSpPr>
            <p:nvPr/>
          </p:nvSpPr>
          <p:spPr bwMode="auto">
            <a:xfrm>
              <a:off x="2191" y="1205"/>
              <a:ext cx="410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/>
            </a:p>
          </p:txBody>
        </p:sp>
        <p:sp>
          <p:nvSpPr>
            <p:cNvPr id="337959" name="Text Box 39"/>
            <p:cNvSpPr txBox="1">
              <a:spLocks noChangeArrowheads="1"/>
            </p:cNvSpPr>
            <p:nvPr/>
          </p:nvSpPr>
          <p:spPr bwMode="auto">
            <a:xfrm>
              <a:off x="2879" y="864"/>
              <a:ext cx="361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r>
                <a:rPr lang="en-US" altLang="zh-CN" sz="2000" b="1" i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altLang="zh-CN" sz="2000" b="1"/>
            </a:p>
          </p:txBody>
        </p:sp>
        <p:sp>
          <p:nvSpPr>
            <p:cNvPr id="337960" name="Line 40"/>
            <p:cNvSpPr>
              <a:spLocks noChangeShapeType="1"/>
            </p:cNvSpPr>
            <p:nvPr/>
          </p:nvSpPr>
          <p:spPr bwMode="auto">
            <a:xfrm>
              <a:off x="3322" y="1202"/>
              <a:ext cx="0" cy="7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61" name="Text Box 41"/>
            <p:cNvSpPr txBox="1">
              <a:spLocks noChangeArrowheads="1"/>
            </p:cNvSpPr>
            <p:nvPr/>
          </p:nvSpPr>
          <p:spPr bwMode="auto">
            <a:xfrm>
              <a:off x="2869" y="1217"/>
              <a:ext cx="40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i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altLang="zh-CN" sz="2000" b="1"/>
            </a:p>
          </p:txBody>
        </p:sp>
        <p:sp>
          <p:nvSpPr>
            <p:cNvPr id="337962" name="Line 42"/>
            <p:cNvSpPr>
              <a:spLocks noChangeShapeType="1"/>
            </p:cNvSpPr>
            <p:nvPr/>
          </p:nvSpPr>
          <p:spPr bwMode="auto">
            <a:xfrm>
              <a:off x="3075" y="1206"/>
              <a:ext cx="24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63" name="Line 43"/>
            <p:cNvSpPr>
              <a:spLocks noChangeShapeType="1"/>
            </p:cNvSpPr>
            <p:nvPr/>
          </p:nvSpPr>
          <p:spPr bwMode="auto">
            <a:xfrm>
              <a:off x="2643" y="1206"/>
              <a:ext cx="22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64" name="Oval 44"/>
            <p:cNvSpPr>
              <a:spLocks noChangeArrowheads="1"/>
            </p:cNvSpPr>
            <p:nvPr/>
          </p:nvSpPr>
          <p:spPr bwMode="auto">
            <a:xfrm>
              <a:off x="1378" y="1179"/>
              <a:ext cx="44" cy="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65" name="Oval 45"/>
            <p:cNvSpPr>
              <a:spLocks noChangeArrowheads="1"/>
            </p:cNvSpPr>
            <p:nvPr/>
          </p:nvSpPr>
          <p:spPr bwMode="auto">
            <a:xfrm>
              <a:off x="1374" y="1906"/>
              <a:ext cx="44" cy="4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66" name="Line 46"/>
            <p:cNvSpPr>
              <a:spLocks noChangeShapeType="1"/>
            </p:cNvSpPr>
            <p:nvPr/>
          </p:nvSpPr>
          <p:spPr bwMode="auto">
            <a:xfrm rot="5400000" flipH="1" flipV="1">
              <a:off x="2276" y="1202"/>
              <a:ext cx="18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37967" name="Line 47"/>
            <p:cNvSpPr>
              <a:spLocks noChangeShapeType="1"/>
            </p:cNvSpPr>
            <p:nvPr/>
          </p:nvSpPr>
          <p:spPr bwMode="auto">
            <a:xfrm rot="16200000" flipV="1">
              <a:off x="2328" y="1203"/>
              <a:ext cx="18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37968" name="Line 48"/>
            <p:cNvSpPr>
              <a:spLocks noChangeShapeType="1"/>
            </p:cNvSpPr>
            <p:nvPr/>
          </p:nvSpPr>
          <p:spPr bwMode="auto">
            <a:xfrm rot="5400000" flipH="1" flipV="1">
              <a:off x="2939" y="1202"/>
              <a:ext cx="18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37969" name="Line 49"/>
            <p:cNvSpPr>
              <a:spLocks noChangeShapeType="1"/>
            </p:cNvSpPr>
            <p:nvPr/>
          </p:nvSpPr>
          <p:spPr bwMode="auto">
            <a:xfrm rot="16200000" flipV="1">
              <a:off x="2991" y="1203"/>
              <a:ext cx="184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37970" name="Line 50"/>
            <p:cNvSpPr>
              <a:spLocks noChangeShapeType="1"/>
            </p:cNvSpPr>
            <p:nvPr/>
          </p:nvSpPr>
          <p:spPr bwMode="auto">
            <a:xfrm>
              <a:off x="2432" y="1206"/>
              <a:ext cx="18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71" name="Line 51"/>
            <p:cNvSpPr>
              <a:spLocks noChangeShapeType="1"/>
            </p:cNvSpPr>
            <p:nvPr/>
          </p:nvSpPr>
          <p:spPr bwMode="auto">
            <a:xfrm>
              <a:off x="1942" y="1206"/>
              <a:ext cx="41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72" name="Line 52"/>
            <p:cNvSpPr>
              <a:spLocks noChangeShapeType="1"/>
            </p:cNvSpPr>
            <p:nvPr/>
          </p:nvSpPr>
          <p:spPr bwMode="auto">
            <a:xfrm flipH="1">
              <a:off x="2874" y="1206"/>
              <a:ext cx="1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7973" name="Text Box 53"/>
            <p:cNvSpPr txBox="1">
              <a:spLocks noChangeArrowheads="1"/>
            </p:cNvSpPr>
            <p:nvPr/>
          </p:nvSpPr>
          <p:spPr bwMode="auto">
            <a:xfrm>
              <a:off x="1528" y="1212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2000" b="1">
                  <a:latin typeface="Times New Roman" panose="02020603050405020304" pitchFamily="18" charset="0"/>
                </a:rPr>
                <a:t>+</a:t>
              </a:r>
              <a:endParaRPr lang="en-US" altLang="zh-CN" sz="2000" b="1"/>
            </a:p>
          </p:txBody>
        </p:sp>
        <p:sp>
          <p:nvSpPr>
            <p:cNvPr id="337974" name="Text Box 54"/>
            <p:cNvSpPr txBox="1">
              <a:spLocks noChangeArrowheads="1"/>
            </p:cNvSpPr>
            <p:nvPr/>
          </p:nvSpPr>
          <p:spPr bwMode="auto">
            <a:xfrm>
              <a:off x="2024" y="1216"/>
              <a:ext cx="395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2000" b="1">
                  <a:latin typeface="Times New Roman" panose="02020603050405020304" pitchFamily="18" charset="0"/>
                </a:rPr>
                <a:t>+</a:t>
              </a:r>
              <a:endParaRPr lang="en-US" altLang="zh-CN" sz="2000" b="1"/>
            </a:p>
          </p:txBody>
        </p:sp>
        <p:sp>
          <p:nvSpPr>
            <p:cNvPr id="337975" name="Text Box 55"/>
            <p:cNvSpPr txBox="1">
              <a:spLocks noChangeArrowheads="1"/>
            </p:cNvSpPr>
            <p:nvPr/>
          </p:nvSpPr>
          <p:spPr bwMode="auto">
            <a:xfrm>
              <a:off x="2728" y="1215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2000" b="1">
                  <a:latin typeface="Times New Roman" panose="02020603050405020304" pitchFamily="18" charset="0"/>
                </a:rPr>
                <a:t>+</a:t>
              </a:r>
              <a:endParaRPr lang="en-US" altLang="zh-CN" sz="2000" b="1"/>
            </a:p>
          </p:txBody>
        </p:sp>
        <p:sp>
          <p:nvSpPr>
            <p:cNvPr id="337976" name="Text Box 56"/>
            <p:cNvSpPr txBox="1">
              <a:spLocks noChangeArrowheads="1"/>
            </p:cNvSpPr>
            <p:nvPr/>
          </p:nvSpPr>
          <p:spPr bwMode="auto">
            <a:xfrm>
              <a:off x="2392" y="1141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2000" b="1">
                  <a:latin typeface="Times New Roman" panose="02020603050405020304" pitchFamily="18" charset="0"/>
                </a:rPr>
                <a:t>_</a:t>
              </a:r>
              <a:endParaRPr lang="en-US" altLang="zh-CN" sz="2000" b="1"/>
            </a:p>
          </p:txBody>
        </p:sp>
        <p:sp>
          <p:nvSpPr>
            <p:cNvPr id="337977" name="Text Box 57"/>
            <p:cNvSpPr txBox="1">
              <a:spLocks noChangeArrowheads="1"/>
            </p:cNvSpPr>
            <p:nvPr/>
          </p:nvSpPr>
          <p:spPr bwMode="auto">
            <a:xfrm>
              <a:off x="3025" y="1144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2000" b="1">
                  <a:latin typeface="Times New Roman" panose="02020603050405020304" pitchFamily="18" charset="0"/>
                </a:rPr>
                <a:t>_</a:t>
              </a:r>
              <a:endParaRPr lang="en-US" altLang="zh-CN" sz="2000" b="1"/>
            </a:p>
          </p:txBody>
        </p:sp>
        <p:sp>
          <p:nvSpPr>
            <p:cNvPr id="337978" name="Text Box 58"/>
            <p:cNvSpPr txBox="1">
              <a:spLocks noChangeArrowheads="1"/>
            </p:cNvSpPr>
            <p:nvPr/>
          </p:nvSpPr>
          <p:spPr bwMode="auto">
            <a:xfrm>
              <a:off x="1200" y="1596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r>
                <a:rPr lang="en-US" altLang="zh-CN" sz="2000" b="1">
                  <a:latin typeface="Times New Roman" panose="02020603050405020304" pitchFamily="18" charset="0"/>
                </a:rPr>
                <a:t>_</a:t>
              </a:r>
              <a:endParaRPr lang="en-US" altLang="zh-CN" sz="2000" b="1"/>
            </a:p>
          </p:txBody>
        </p:sp>
      </p:grpSp>
      <p:graphicFrame>
        <p:nvGraphicFramePr>
          <p:cNvPr id="337979" name="Object 59"/>
          <p:cNvGraphicFramePr>
            <a:graphicFrameLocks noChangeAspect="1"/>
          </p:cNvGraphicFramePr>
          <p:nvPr/>
        </p:nvGraphicFramePr>
        <p:xfrm>
          <a:off x="2392363" y="3505200"/>
          <a:ext cx="38417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74" name="Equation" r:id="rId4" imgW="1917360" imgH="228600" progId="Equation.DSMT4">
                  <p:embed/>
                </p:oleObj>
              </mc:Choice>
              <mc:Fallback>
                <p:oleObj name="Equation" r:id="rId4" imgW="1917360" imgH="228600" progId="Equation.DSMT4">
                  <p:embed/>
                  <p:pic>
                    <p:nvPicPr>
                      <p:cNvPr id="337979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2363" y="3505200"/>
                        <a:ext cx="3841750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0" name="Object 60"/>
          <p:cNvGraphicFramePr>
            <a:graphicFrameLocks noChangeAspect="1"/>
          </p:cNvGraphicFramePr>
          <p:nvPr/>
        </p:nvGraphicFramePr>
        <p:xfrm>
          <a:off x="1173163" y="4419600"/>
          <a:ext cx="7507287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75" name="Equation" r:id="rId6" imgW="4673520" imgH="444240" progId="Equation.DSMT4">
                  <p:embed/>
                </p:oleObj>
              </mc:Choice>
              <mc:Fallback>
                <p:oleObj name="Equation" r:id="rId6" imgW="4673520" imgH="444240" progId="Equation.DSMT4">
                  <p:embed/>
                  <p:pic>
                    <p:nvPicPr>
                      <p:cNvPr id="337980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3163" y="4419600"/>
                        <a:ext cx="7507287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81" name="Text Box 61"/>
          <p:cNvSpPr txBox="1">
            <a:spLocks noChangeArrowheads="1"/>
          </p:cNvSpPr>
          <p:nvPr/>
        </p:nvSpPr>
        <p:spPr bwMode="auto">
          <a:xfrm>
            <a:off x="563563" y="3505200"/>
            <a:ext cx="182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宋体" panose="02010600030101010101" pitchFamily="2" charset="-122"/>
              </a:rPr>
              <a:t>由</a:t>
            </a:r>
            <a:r>
              <a:rPr lang="en-US" altLang="zh-CN" sz="2400" b="1">
                <a:latin typeface="宋体" panose="02010600030101010101" pitchFamily="2" charset="-122"/>
              </a:rPr>
              <a:t>KVL</a:t>
            </a:r>
            <a:r>
              <a:rPr lang="zh-CN" altLang="en-US" sz="2400" b="1">
                <a:latin typeface="宋体" panose="02010600030101010101" pitchFamily="2" charset="-122"/>
              </a:rPr>
              <a:t>，有</a:t>
            </a:r>
          </a:p>
        </p:txBody>
      </p:sp>
      <p:sp>
        <p:nvSpPr>
          <p:cNvPr id="337982" name="Text Box 62"/>
          <p:cNvSpPr txBox="1">
            <a:spLocks noChangeArrowheads="1"/>
          </p:cNvSpPr>
          <p:nvPr/>
        </p:nvSpPr>
        <p:spPr bwMode="auto">
          <a:xfrm>
            <a:off x="563563" y="3962400"/>
            <a:ext cx="586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/>
              <a:t>代入各电容的电压、电流关系式，得</a:t>
            </a:r>
          </a:p>
        </p:txBody>
      </p:sp>
      <p:graphicFrame>
        <p:nvGraphicFramePr>
          <p:cNvPr id="337983" name="Object 63"/>
          <p:cNvGraphicFramePr>
            <a:graphicFrameLocks noChangeAspect="1"/>
          </p:cNvGraphicFramePr>
          <p:nvPr/>
        </p:nvGraphicFramePr>
        <p:xfrm>
          <a:off x="1630363" y="5181600"/>
          <a:ext cx="4183062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76" name="Equation" r:id="rId8" imgW="2603160" imgH="444240" progId="Equation.DSMT4">
                  <p:embed/>
                </p:oleObj>
              </mc:Choice>
              <mc:Fallback>
                <p:oleObj name="Equation" r:id="rId8" imgW="2603160" imgH="444240" progId="Equation.DSMT4">
                  <p:embed/>
                  <p:pic>
                    <p:nvPicPr>
                      <p:cNvPr id="337983" name="Object 6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0363" y="5181600"/>
                        <a:ext cx="4183062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84" name="Object 64"/>
          <p:cNvGraphicFramePr>
            <a:graphicFrameLocks noChangeAspect="1"/>
          </p:cNvGraphicFramePr>
          <p:nvPr/>
        </p:nvGraphicFramePr>
        <p:xfrm>
          <a:off x="1630363" y="5897563"/>
          <a:ext cx="2224087" cy="731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77" name="Equation" r:id="rId10" imgW="1384200" imgH="457200" progId="Equation.DSMT4">
                  <p:embed/>
                </p:oleObj>
              </mc:Choice>
              <mc:Fallback>
                <p:oleObj name="Equation" r:id="rId10" imgW="1384200" imgH="457200" progId="Equation.DSMT4">
                  <p:embed/>
                  <p:pic>
                    <p:nvPicPr>
                      <p:cNvPr id="337984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0363" y="5897563"/>
                        <a:ext cx="2224087" cy="7318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85" name="AutoShape 65"/>
          <p:cNvSpPr>
            <a:spLocks noChangeArrowheads="1"/>
          </p:cNvSpPr>
          <p:nvPr/>
        </p:nvSpPr>
        <p:spPr bwMode="auto">
          <a:xfrm>
            <a:off x="5364163" y="2133600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3CC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775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7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3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7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6" dur="500"/>
                                        <p:tgtEl>
                                          <p:spTgt spid="337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7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37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37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7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9" dur="500"/>
                                        <p:tgtEl>
                                          <p:spTgt spid="337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24" grpId="0"/>
      <p:bldP spid="337981" grpId="0"/>
      <p:bldP spid="33798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948" name="Object 4"/>
          <p:cNvGraphicFramePr>
            <a:graphicFrameLocks noChangeAspect="1"/>
          </p:cNvGraphicFramePr>
          <p:nvPr/>
        </p:nvGraphicFramePr>
        <p:xfrm>
          <a:off x="2438400" y="1066800"/>
          <a:ext cx="4170363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4" name="Equation" r:id="rId4" imgW="2082600" imgH="457200" progId="Equation.DSMT4">
                  <p:embed/>
                </p:oleObj>
              </mc:Choice>
              <mc:Fallback>
                <p:oleObj name="Equation" r:id="rId4" imgW="2082600" imgH="457200" progId="Equation.DSMT4">
                  <p:embed/>
                  <p:pic>
                    <p:nvPicPr>
                      <p:cNvPr id="3389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066800"/>
                        <a:ext cx="4170363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8949" name="Object 5"/>
          <p:cNvGraphicFramePr>
            <a:graphicFrameLocks noChangeAspect="1"/>
          </p:cNvGraphicFramePr>
          <p:nvPr/>
        </p:nvGraphicFramePr>
        <p:xfrm>
          <a:off x="3200400" y="5334000"/>
          <a:ext cx="1785938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5" name="Equation" r:id="rId6" imgW="901440" imgH="444240" progId="Equation.DSMT4">
                  <p:embed/>
                </p:oleObj>
              </mc:Choice>
              <mc:Fallback>
                <p:oleObj name="Equation" r:id="rId6" imgW="901440" imgH="444240" progId="Equation.DSMT4">
                  <p:embed/>
                  <p:pic>
                    <p:nvPicPr>
                      <p:cNvPr id="3389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334000"/>
                        <a:ext cx="1785938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950" name="Rectangle 6"/>
          <p:cNvSpPr>
            <a:spLocks noChangeArrowheads="1"/>
          </p:cNvSpPr>
          <p:nvPr/>
        </p:nvSpPr>
        <p:spPr bwMode="auto">
          <a:xfrm>
            <a:off x="533400" y="457200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等效电容</a:t>
            </a:r>
            <a:r>
              <a:rPr lang="zh-CN" altLang="en-US" sz="2400" b="1"/>
              <a:t>与各电容的关系式为</a:t>
            </a:r>
          </a:p>
        </p:txBody>
      </p:sp>
      <p:sp>
        <p:nvSpPr>
          <p:cNvPr id="338951" name="Rectangle 7"/>
          <p:cNvSpPr>
            <a:spLocks noChangeArrowheads="1"/>
          </p:cNvSpPr>
          <p:nvPr/>
        </p:nvSpPr>
        <p:spPr bwMode="auto">
          <a:xfrm>
            <a:off x="685800" y="3200400"/>
            <a:ext cx="7467600" cy="82232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901700" indent="-9017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0810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604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4398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结论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个串联电容的等效电容值的倒数等于各电容值的倒数之和。</a:t>
            </a:r>
            <a:endParaRPr lang="zh-CN" altLang="en-US" sz="2400" b="1"/>
          </a:p>
        </p:txBody>
      </p:sp>
      <p:sp>
        <p:nvSpPr>
          <p:cNvPr id="338952" name="Rectangle 8"/>
          <p:cNvSpPr>
            <a:spLocks noChangeArrowheads="1"/>
          </p:cNvSpPr>
          <p:nvPr/>
        </p:nvSpPr>
        <p:spPr bwMode="auto">
          <a:xfrm>
            <a:off x="685800" y="4572000"/>
            <a:ext cx="701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当两个电容串联（</a:t>
            </a:r>
            <a:r>
              <a:rPr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）时，等效电容值为</a:t>
            </a:r>
            <a:endParaRPr lang="zh-CN" altLang="en-US" sz="2400" b="1"/>
          </a:p>
        </p:txBody>
      </p:sp>
      <p:graphicFrame>
        <p:nvGraphicFramePr>
          <p:cNvPr id="338953" name="Object 9"/>
          <p:cNvGraphicFramePr>
            <a:graphicFrameLocks noChangeAspect="1"/>
          </p:cNvGraphicFramePr>
          <p:nvPr/>
        </p:nvGraphicFramePr>
        <p:xfrm>
          <a:off x="2362200" y="2057400"/>
          <a:ext cx="199707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16" name="Equation" r:id="rId8" imgW="990360" imgH="431640" progId="Equation.DSMT4">
                  <p:embed/>
                </p:oleObj>
              </mc:Choice>
              <mc:Fallback>
                <p:oleObj name="Equation" r:id="rId8" imgW="990360" imgH="431640" progId="Equation.DSMT4">
                  <p:embed/>
                  <p:pic>
                    <p:nvPicPr>
                      <p:cNvPr id="33895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057400"/>
                        <a:ext cx="1997075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860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8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38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38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338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38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951" grpId="0" animBg="1"/>
      <p:bldP spid="3389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188913"/>
            <a:ext cx="2962275" cy="490537"/>
          </a:xfrm>
        </p:spPr>
        <p:txBody>
          <a:bodyPr/>
          <a:lstStyle/>
          <a:p>
            <a:pPr algn="just"/>
            <a:r>
              <a:rPr lang="zh-CN" altLang="en-US" sz="2400" b="1">
                <a:solidFill>
                  <a:srgbClr val="0000FF"/>
                </a:solidFill>
              </a:rPr>
              <a:t>（</a:t>
            </a:r>
            <a:r>
              <a:rPr lang="en-US" altLang="zh-CN" sz="2400" b="1">
                <a:solidFill>
                  <a:srgbClr val="0000FF"/>
                </a:solidFill>
              </a:rPr>
              <a:t>2</a:t>
            </a:r>
            <a:r>
              <a:rPr lang="zh-CN" altLang="en-US" sz="2400" b="1">
                <a:solidFill>
                  <a:srgbClr val="0000FF"/>
                </a:solidFill>
              </a:rPr>
              <a:t>）电容的并联</a:t>
            </a:r>
          </a:p>
        </p:txBody>
      </p:sp>
      <p:grpSp>
        <p:nvGrpSpPr>
          <p:cNvPr id="339972" name="Group 4"/>
          <p:cNvGrpSpPr>
            <a:grpSpLocks/>
          </p:cNvGrpSpPr>
          <p:nvPr/>
        </p:nvGrpSpPr>
        <p:grpSpPr bwMode="auto">
          <a:xfrm>
            <a:off x="5580063" y="981075"/>
            <a:ext cx="1854200" cy="1719263"/>
            <a:chOff x="3456" y="720"/>
            <a:chExt cx="1168" cy="1083"/>
          </a:xfrm>
        </p:grpSpPr>
        <p:sp>
          <p:nvSpPr>
            <p:cNvPr id="339973" name="Text Box 5"/>
            <p:cNvSpPr txBox="1">
              <a:spLocks noChangeArrowheads="1"/>
            </p:cNvSpPr>
            <p:nvPr/>
          </p:nvSpPr>
          <p:spPr bwMode="auto">
            <a:xfrm>
              <a:off x="4128" y="912"/>
              <a:ext cx="496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eq</a:t>
              </a:r>
              <a:endParaRPr lang="en-US" altLang="zh-CN" sz="2000" b="1"/>
            </a:p>
          </p:txBody>
        </p:sp>
        <p:grpSp>
          <p:nvGrpSpPr>
            <p:cNvPr id="339974" name="Group 6"/>
            <p:cNvGrpSpPr>
              <a:grpSpLocks/>
            </p:cNvGrpSpPr>
            <p:nvPr/>
          </p:nvGrpSpPr>
          <p:grpSpPr bwMode="auto">
            <a:xfrm rot="5400000">
              <a:off x="4142" y="997"/>
              <a:ext cx="52" cy="185"/>
              <a:chOff x="4012" y="3701"/>
              <a:chExt cx="81" cy="289"/>
            </a:xfrm>
          </p:grpSpPr>
          <p:sp>
            <p:nvSpPr>
              <p:cNvPr id="339975" name="Line 7"/>
              <p:cNvSpPr>
                <a:spLocks noChangeShapeType="1"/>
              </p:cNvSpPr>
              <p:nvPr/>
            </p:nvSpPr>
            <p:spPr bwMode="auto">
              <a:xfrm rot="-5400000" flipH="1" flipV="1">
                <a:off x="3949" y="3846"/>
                <a:ext cx="28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39976" name="Line 8"/>
              <p:cNvSpPr>
                <a:spLocks noChangeShapeType="1"/>
              </p:cNvSpPr>
              <p:nvPr/>
            </p:nvSpPr>
            <p:spPr bwMode="auto">
              <a:xfrm rot="5400000" flipV="1">
                <a:off x="3868" y="3845"/>
                <a:ext cx="28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339977" name="Text Box 9"/>
            <p:cNvSpPr txBox="1">
              <a:spLocks noChangeArrowheads="1"/>
            </p:cNvSpPr>
            <p:nvPr/>
          </p:nvSpPr>
          <p:spPr bwMode="auto">
            <a:xfrm>
              <a:off x="3470" y="959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u</a:t>
              </a:r>
              <a:endParaRPr lang="en-US" altLang="zh-CN" sz="2000" b="1"/>
            </a:p>
          </p:txBody>
        </p:sp>
        <p:sp>
          <p:nvSpPr>
            <p:cNvPr id="339978" name="Text Box 10"/>
            <p:cNvSpPr txBox="1">
              <a:spLocks noChangeArrowheads="1"/>
            </p:cNvSpPr>
            <p:nvPr/>
          </p:nvSpPr>
          <p:spPr bwMode="auto">
            <a:xfrm>
              <a:off x="3457" y="720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+</a:t>
              </a:r>
              <a:endParaRPr lang="en-US" altLang="zh-CN" sz="2000" b="1"/>
            </a:p>
          </p:txBody>
        </p:sp>
        <p:sp>
          <p:nvSpPr>
            <p:cNvPr id="339979" name="Text Box 11"/>
            <p:cNvSpPr txBox="1">
              <a:spLocks noChangeArrowheads="1"/>
            </p:cNvSpPr>
            <p:nvPr/>
          </p:nvSpPr>
          <p:spPr bwMode="auto">
            <a:xfrm>
              <a:off x="3456" y="1146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_</a:t>
              </a:r>
              <a:endParaRPr lang="en-US" altLang="zh-CN" sz="2000" b="1"/>
            </a:p>
          </p:txBody>
        </p:sp>
        <p:sp>
          <p:nvSpPr>
            <p:cNvPr id="339980" name="Line 12"/>
            <p:cNvSpPr>
              <a:spLocks noChangeShapeType="1"/>
            </p:cNvSpPr>
            <p:nvPr/>
          </p:nvSpPr>
          <p:spPr bwMode="auto">
            <a:xfrm>
              <a:off x="4164" y="744"/>
              <a:ext cx="0" cy="3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981" name="Line 13"/>
            <p:cNvSpPr>
              <a:spLocks noChangeShapeType="1"/>
            </p:cNvSpPr>
            <p:nvPr/>
          </p:nvSpPr>
          <p:spPr bwMode="auto">
            <a:xfrm>
              <a:off x="4166" y="1112"/>
              <a:ext cx="0" cy="3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982" name="Oval 14"/>
            <p:cNvSpPr>
              <a:spLocks noChangeArrowheads="1"/>
            </p:cNvSpPr>
            <p:nvPr/>
          </p:nvSpPr>
          <p:spPr bwMode="auto">
            <a:xfrm>
              <a:off x="3631" y="721"/>
              <a:ext cx="44" cy="4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983" name="Oval 15"/>
            <p:cNvSpPr>
              <a:spLocks noChangeArrowheads="1"/>
            </p:cNvSpPr>
            <p:nvPr/>
          </p:nvSpPr>
          <p:spPr bwMode="auto">
            <a:xfrm>
              <a:off x="3628" y="1447"/>
              <a:ext cx="43" cy="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984" name="Text Box 16"/>
            <p:cNvSpPr txBox="1">
              <a:spLocks noChangeArrowheads="1"/>
            </p:cNvSpPr>
            <p:nvPr/>
          </p:nvSpPr>
          <p:spPr bwMode="auto">
            <a:xfrm>
              <a:off x="3813" y="797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+</a:t>
              </a:r>
              <a:endParaRPr lang="en-US" altLang="zh-CN" sz="2000" b="1"/>
            </a:p>
          </p:txBody>
        </p:sp>
        <p:sp>
          <p:nvSpPr>
            <p:cNvPr id="339985" name="Text Box 17"/>
            <p:cNvSpPr txBox="1">
              <a:spLocks noChangeArrowheads="1"/>
            </p:cNvSpPr>
            <p:nvPr/>
          </p:nvSpPr>
          <p:spPr bwMode="auto">
            <a:xfrm>
              <a:off x="3811" y="1097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_</a:t>
              </a:r>
              <a:endParaRPr lang="en-US" altLang="zh-CN" sz="2000" b="1"/>
            </a:p>
          </p:txBody>
        </p:sp>
        <p:sp>
          <p:nvSpPr>
            <p:cNvPr id="339986" name="Text Box 18"/>
            <p:cNvSpPr txBox="1">
              <a:spLocks noChangeArrowheads="1"/>
            </p:cNvSpPr>
            <p:nvPr/>
          </p:nvSpPr>
          <p:spPr bwMode="auto">
            <a:xfrm>
              <a:off x="3802" y="928"/>
              <a:ext cx="361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endParaRPr lang="en-US" altLang="zh-CN" sz="2000" b="1"/>
            </a:p>
          </p:txBody>
        </p:sp>
        <p:sp>
          <p:nvSpPr>
            <p:cNvPr id="339987" name="Line 19"/>
            <p:cNvSpPr>
              <a:spLocks noChangeShapeType="1"/>
            </p:cNvSpPr>
            <p:nvPr/>
          </p:nvSpPr>
          <p:spPr bwMode="auto">
            <a:xfrm>
              <a:off x="3657" y="1476"/>
              <a:ext cx="5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988" name="Line 20"/>
            <p:cNvSpPr>
              <a:spLocks noChangeShapeType="1"/>
            </p:cNvSpPr>
            <p:nvPr/>
          </p:nvSpPr>
          <p:spPr bwMode="auto">
            <a:xfrm>
              <a:off x="3666" y="746"/>
              <a:ext cx="50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9989" name="Text Box 21"/>
            <p:cNvSpPr txBox="1">
              <a:spLocks noChangeArrowheads="1"/>
            </p:cNvSpPr>
            <p:nvPr/>
          </p:nvSpPr>
          <p:spPr bwMode="auto">
            <a:xfrm>
              <a:off x="3504" y="1488"/>
              <a:ext cx="932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b="1"/>
                <a:t>等效电容</a:t>
              </a:r>
            </a:p>
          </p:txBody>
        </p:sp>
      </p:grpSp>
      <p:graphicFrame>
        <p:nvGraphicFramePr>
          <p:cNvPr id="339990" name="Object 22"/>
          <p:cNvGraphicFramePr>
            <a:graphicFrameLocks noChangeAspect="1"/>
          </p:cNvGraphicFramePr>
          <p:nvPr/>
        </p:nvGraphicFramePr>
        <p:xfrm>
          <a:off x="2414588" y="2835275"/>
          <a:ext cx="220186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06" name="Equation" r:id="rId4" imgW="1104840" imgH="228600" progId="Equation.DSMT4">
                  <p:embed/>
                </p:oleObj>
              </mc:Choice>
              <mc:Fallback>
                <p:oleObj name="Equation" r:id="rId4" imgW="1104840" imgH="228600" progId="Equation.DSMT4">
                  <p:embed/>
                  <p:pic>
                    <p:nvPicPr>
                      <p:cNvPr id="33999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4588" y="2835275"/>
                        <a:ext cx="2201862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9991" name="Object 23"/>
          <p:cNvGraphicFramePr>
            <a:graphicFrameLocks noChangeAspect="1"/>
          </p:cNvGraphicFramePr>
          <p:nvPr/>
        </p:nvGraphicFramePr>
        <p:xfrm>
          <a:off x="920750" y="3978275"/>
          <a:ext cx="4189413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07" name="Equation" r:id="rId6" imgW="2095200" imgH="406080" progId="Equation.DSMT4">
                  <p:embed/>
                </p:oleObj>
              </mc:Choice>
              <mc:Fallback>
                <p:oleObj name="Equation" r:id="rId6" imgW="2095200" imgH="406080" progId="Equation.DSMT4">
                  <p:embed/>
                  <p:pic>
                    <p:nvPicPr>
                      <p:cNvPr id="339991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750" y="3978275"/>
                        <a:ext cx="4189413" cy="811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9992" name="Object 24"/>
          <p:cNvGraphicFramePr>
            <a:graphicFrameLocks noChangeAspect="1"/>
          </p:cNvGraphicFramePr>
          <p:nvPr/>
        </p:nvGraphicFramePr>
        <p:xfrm>
          <a:off x="1377950" y="5273675"/>
          <a:ext cx="1166813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08" name="Equation" r:id="rId8" imgW="583920" imgH="406080" progId="Equation.DSMT4">
                  <p:embed/>
                </p:oleObj>
              </mc:Choice>
              <mc:Fallback>
                <p:oleObj name="Equation" r:id="rId8" imgW="583920" imgH="406080" progId="Equation.DSMT4">
                  <p:embed/>
                  <p:pic>
                    <p:nvPicPr>
                      <p:cNvPr id="339992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7950" y="5273675"/>
                        <a:ext cx="1166813" cy="811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9993" name="Text Box 25"/>
          <p:cNvSpPr txBox="1">
            <a:spLocks noChangeArrowheads="1"/>
          </p:cNvSpPr>
          <p:nvPr/>
        </p:nvSpPr>
        <p:spPr bwMode="auto">
          <a:xfrm>
            <a:off x="509588" y="2835275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/>
              <a:t>由</a:t>
            </a:r>
            <a:r>
              <a:rPr lang="en-US" altLang="zh-CN" sz="2400" b="1"/>
              <a:t>KCL</a:t>
            </a:r>
            <a:r>
              <a:rPr lang="zh-CN" altLang="en-US" sz="2400" b="1"/>
              <a:t>，有</a:t>
            </a:r>
          </a:p>
        </p:txBody>
      </p:sp>
      <p:sp>
        <p:nvSpPr>
          <p:cNvPr id="339994" name="Text Box 26"/>
          <p:cNvSpPr txBox="1">
            <a:spLocks noChangeArrowheads="1"/>
          </p:cNvSpPr>
          <p:nvPr/>
        </p:nvSpPr>
        <p:spPr bwMode="auto">
          <a:xfrm>
            <a:off x="585788" y="3368675"/>
            <a:ext cx="586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/>
              <a:t>代入各电容的电压、电流关系式，得</a:t>
            </a:r>
          </a:p>
        </p:txBody>
      </p:sp>
      <p:graphicFrame>
        <p:nvGraphicFramePr>
          <p:cNvPr id="339995" name="Object 27"/>
          <p:cNvGraphicFramePr>
            <a:graphicFrameLocks noChangeAspect="1"/>
          </p:cNvGraphicFramePr>
          <p:nvPr/>
        </p:nvGraphicFramePr>
        <p:xfrm>
          <a:off x="1331913" y="4581525"/>
          <a:ext cx="3046412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09" name="Equation" r:id="rId10" imgW="1523880" imgH="406080" progId="Equation.DSMT4">
                  <p:embed/>
                </p:oleObj>
              </mc:Choice>
              <mc:Fallback>
                <p:oleObj name="Equation" r:id="rId10" imgW="1523880" imgH="406080" progId="Equation.DSMT4">
                  <p:embed/>
                  <p:pic>
                    <p:nvPicPr>
                      <p:cNvPr id="339995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581525"/>
                        <a:ext cx="3046412" cy="811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0050" name="Group 82"/>
          <p:cNvGrpSpPr>
            <a:grpSpLocks/>
          </p:cNvGrpSpPr>
          <p:nvPr/>
        </p:nvGrpSpPr>
        <p:grpSpPr bwMode="auto">
          <a:xfrm>
            <a:off x="1042988" y="549275"/>
            <a:ext cx="4013200" cy="2176463"/>
            <a:chOff x="657" y="391"/>
            <a:chExt cx="2528" cy="1371"/>
          </a:xfrm>
        </p:grpSpPr>
        <p:sp>
          <p:nvSpPr>
            <p:cNvPr id="340028" name="Text Box 60"/>
            <p:cNvSpPr txBox="1">
              <a:spLocks noChangeArrowheads="1"/>
            </p:cNvSpPr>
            <p:nvPr/>
          </p:nvSpPr>
          <p:spPr bwMode="auto">
            <a:xfrm>
              <a:off x="2776" y="693"/>
              <a:ext cx="40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000" b="1" i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altLang="zh-CN" sz="2000" b="1"/>
            </a:p>
          </p:txBody>
        </p:sp>
        <p:sp>
          <p:nvSpPr>
            <p:cNvPr id="339997" name="Text Box 29"/>
            <p:cNvSpPr txBox="1">
              <a:spLocks noChangeArrowheads="1"/>
            </p:cNvSpPr>
            <p:nvPr/>
          </p:nvSpPr>
          <p:spPr bwMode="auto">
            <a:xfrm>
              <a:off x="789" y="391"/>
              <a:ext cx="40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/>
            </a:p>
          </p:txBody>
        </p:sp>
        <p:sp>
          <p:nvSpPr>
            <p:cNvPr id="339999" name="Line 31"/>
            <p:cNvSpPr>
              <a:spLocks noChangeShapeType="1"/>
            </p:cNvSpPr>
            <p:nvPr/>
          </p:nvSpPr>
          <p:spPr bwMode="auto">
            <a:xfrm flipH="1" flipV="1">
              <a:off x="879" y="1430"/>
              <a:ext cx="1351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340000" name="Group 32"/>
            <p:cNvGrpSpPr>
              <a:grpSpLocks/>
            </p:cNvGrpSpPr>
            <p:nvPr/>
          </p:nvGrpSpPr>
          <p:grpSpPr bwMode="auto">
            <a:xfrm rot="5400000">
              <a:off x="1342" y="958"/>
              <a:ext cx="52" cy="185"/>
              <a:chOff x="4012" y="3701"/>
              <a:chExt cx="81" cy="289"/>
            </a:xfrm>
          </p:grpSpPr>
          <p:sp>
            <p:nvSpPr>
              <p:cNvPr id="340001" name="Line 33"/>
              <p:cNvSpPr>
                <a:spLocks noChangeShapeType="1"/>
              </p:cNvSpPr>
              <p:nvPr/>
            </p:nvSpPr>
            <p:spPr bwMode="auto">
              <a:xfrm rot="-5400000" flipH="1" flipV="1">
                <a:off x="3949" y="3846"/>
                <a:ext cx="28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0002" name="Line 34"/>
              <p:cNvSpPr>
                <a:spLocks noChangeShapeType="1"/>
              </p:cNvSpPr>
              <p:nvPr/>
            </p:nvSpPr>
            <p:spPr bwMode="auto">
              <a:xfrm rot="5400000" flipV="1">
                <a:off x="3868" y="3845"/>
                <a:ext cx="28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340003" name="Text Box 35"/>
            <p:cNvSpPr txBox="1">
              <a:spLocks noChangeArrowheads="1"/>
            </p:cNvSpPr>
            <p:nvPr/>
          </p:nvSpPr>
          <p:spPr bwMode="auto">
            <a:xfrm>
              <a:off x="1376" y="917"/>
              <a:ext cx="361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/>
            </a:p>
          </p:txBody>
        </p:sp>
        <p:sp>
          <p:nvSpPr>
            <p:cNvPr id="340004" name="Text Box 36"/>
            <p:cNvSpPr txBox="1">
              <a:spLocks noChangeArrowheads="1"/>
            </p:cNvSpPr>
            <p:nvPr/>
          </p:nvSpPr>
          <p:spPr bwMode="auto">
            <a:xfrm>
              <a:off x="671" y="920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u</a:t>
              </a:r>
              <a:endParaRPr lang="en-US" altLang="zh-CN" sz="2000" b="1"/>
            </a:p>
          </p:txBody>
        </p:sp>
        <p:sp>
          <p:nvSpPr>
            <p:cNvPr id="340005" name="Line 37"/>
            <p:cNvSpPr>
              <a:spLocks noChangeShapeType="1"/>
            </p:cNvSpPr>
            <p:nvPr/>
          </p:nvSpPr>
          <p:spPr bwMode="auto">
            <a:xfrm flipV="1">
              <a:off x="884" y="705"/>
              <a:ext cx="1358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0006" name="Text Box 38"/>
            <p:cNvSpPr txBox="1">
              <a:spLocks noChangeArrowheads="1"/>
            </p:cNvSpPr>
            <p:nvPr/>
          </p:nvSpPr>
          <p:spPr bwMode="auto">
            <a:xfrm>
              <a:off x="658" y="680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+</a:t>
              </a:r>
              <a:endParaRPr lang="en-US" altLang="zh-CN" sz="2000" b="1"/>
            </a:p>
          </p:txBody>
        </p:sp>
        <p:sp>
          <p:nvSpPr>
            <p:cNvPr id="340007" name="Text Box 39"/>
            <p:cNvSpPr txBox="1">
              <a:spLocks noChangeArrowheads="1"/>
            </p:cNvSpPr>
            <p:nvPr/>
          </p:nvSpPr>
          <p:spPr bwMode="auto">
            <a:xfrm>
              <a:off x="657" y="1106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_</a:t>
              </a:r>
              <a:endParaRPr lang="en-US" altLang="zh-CN" sz="2000" b="1"/>
            </a:p>
          </p:txBody>
        </p:sp>
        <p:sp>
          <p:nvSpPr>
            <p:cNvPr id="340008" name="Line 40"/>
            <p:cNvSpPr>
              <a:spLocks noChangeShapeType="1"/>
            </p:cNvSpPr>
            <p:nvPr/>
          </p:nvSpPr>
          <p:spPr bwMode="auto">
            <a:xfrm>
              <a:off x="1365" y="705"/>
              <a:ext cx="0" cy="31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0009" name="Line 41"/>
            <p:cNvSpPr>
              <a:spLocks noChangeShapeType="1"/>
            </p:cNvSpPr>
            <p:nvPr/>
          </p:nvSpPr>
          <p:spPr bwMode="auto">
            <a:xfrm>
              <a:off x="1366" y="1072"/>
              <a:ext cx="0" cy="3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0010" name="Line 42"/>
            <p:cNvSpPr>
              <a:spLocks noChangeShapeType="1"/>
            </p:cNvSpPr>
            <p:nvPr/>
          </p:nvSpPr>
          <p:spPr bwMode="auto">
            <a:xfrm>
              <a:off x="905" y="639"/>
              <a:ext cx="24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0011" name="Line 43"/>
            <p:cNvSpPr>
              <a:spLocks noChangeShapeType="1"/>
            </p:cNvSpPr>
            <p:nvPr/>
          </p:nvSpPr>
          <p:spPr bwMode="auto">
            <a:xfrm rot="5400000">
              <a:off x="1329" y="870"/>
              <a:ext cx="2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0012" name="Text Box 44"/>
            <p:cNvSpPr txBox="1">
              <a:spLocks noChangeArrowheads="1"/>
            </p:cNvSpPr>
            <p:nvPr/>
          </p:nvSpPr>
          <p:spPr bwMode="auto">
            <a:xfrm>
              <a:off x="1366" y="693"/>
              <a:ext cx="409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/>
            </a:p>
          </p:txBody>
        </p:sp>
        <p:grpSp>
          <p:nvGrpSpPr>
            <p:cNvPr id="340013" name="Group 45"/>
            <p:cNvGrpSpPr>
              <a:grpSpLocks/>
            </p:cNvGrpSpPr>
            <p:nvPr/>
          </p:nvGrpSpPr>
          <p:grpSpPr bwMode="auto">
            <a:xfrm rot="5400000">
              <a:off x="1908" y="957"/>
              <a:ext cx="52" cy="185"/>
              <a:chOff x="4012" y="3701"/>
              <a:chExt cx="81" cy="289"/>
            </a:xfrm>
          </p:grpSpPr>
          <p:sp>
            <p:nvSpPr>
              <p:cNvPr id="340014" name="Line 46"/>
              <p:cNvSpPr>
                <a:spLocks noChangeShapeType="1"/>
              </p:cNvSpPr>
              <p:nvPr/>
            </p:nvSpPr>
            <p:spPr bwMode="auto">
              <a:xfrm rot="-5400000" flipH="1" flipV="1">
                <a:off x="3949" y="3846"/>
                <a:ext cx="28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0015" name="Line 47"/>
              <p:cNvSpPr>
                <a:spLocks noChangeShapeType="1"/>
              </p:cNvSpPr>
              <p:nvPr/>
            </p:nvSpPr>
            <p:spPr bwMode="auto">
              <a:xfrm rot="5400000" flipV="1">
                <a:off x="3868" y="3845"/>
                <a:ext cx="28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340016" name="Text Box 48"/>
            <p:cNvSpPr txBox="1">
              <a:spLocks noChangeArrowheads="1"/>
            </p:cNvSpPr>
            <p:nvPr/>
          </p:nvSpPr>
          <p:spPr bwMode="auto">
            <a:xfrm>
              <a:off x="1942" y="917"/>
              <a:ext cx="361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/>
            </a:p>
          </p:txBody>
        </p:sp>
        <p:sp>
          <p:nvSpPr>
            <p:cNvPr id="340017" name="Line 49"/>
            <p:cNvSpPr>
              <a:spLocks noChangeShapeType="1"/>
            </p:cNvSpPr>
            <p:nvPr/>
          </p:nvSpPr>
          <p:spPr bwMode="auto">
            <a:xfrm>
              <a:off x="1931" y="704"/>
              <a:ext cx="0" cy="3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0018" name="Line 50"/>
            <p:cNvSpPr>
              <a:spLocks noChangeShapeType="1"/>
            </p:cNvSpPr>
            <p:nvPr/>
          </p:nvSpPr>
          <p:spPr bwMode="auto">
            <a:xfrm>
              <a:off x="1932" y="1072"/>
              <a:ext cx="0" cy="3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0019" name="Line 51"/>
            <p:cNvSpPr>
              <a:spLocks noChangeShapeType="1"/>
            </p:cNvSpPr>
            <p:nvPr/>
          </p:nvSpPr>
          <p:spPr bwMode="auto">
            <a:xfrm rot="5400000">
              <a:off x="1894" y="870"/>
              <a:ext cx="24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0020" name="Text Box 52"/>
            <p:cNvSpPr txBox="1">
              <a:spLocks noChangeArrowheads="1"/>
            </p:cNvSpPr>
            <p:nvPr/>
          </p:nvSpPr>
          <p:spPr bwMode="auto">
            <a:xfrm>
              <a:off x="1932" y="693"/>
              <a:ext cx="40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/>
            </a:p>
          </p:txBody>
        </p:sp>
        <p:grpSp>
          <p:nvGrpSpPr>
            <p:cNvPr id="340021" name="Group 53"/>
            <p:cNvGrpSpPr>
              <a:grpSpLocks/>
            </p:cNvGrpSpPr>
            <p:nvPr/>
          </p:nvGrpSpPr>
          <p:grpSpPr bwMode="auto">
            <a:xfrm rot="5400000">
              <a:off x="2752" y="957"/>
              <a:ext cx="52" cy="185"/>
              <a:chOff x="4012" y="3701"/>
              <a:chExt cx="81" cy="289"/>
            </a:xfrm>
          </p:grpSpPr>
          <p:sp>
            <p:nvSpPr>
              <p:cNvPr id="340022" name="Line 54"/>
              <p:cNvSpPr>
                <a:spLocks noChangeShapeType="1"/>
              </p:cNvSpPr>
              <p:nvPr/>
            </p:nvSpPr>
            <p:spPr bwMode="auto">
              <a:xfrm rot="-5400000" flipH="1" flipV="1">
                <a:off x="3949" y="3846"/>
                <a:ext cx="28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0023" name="Line 55"/>
              <p:cNvSpPr>
                <a:spLocks noChangeShapeType="1"/>
              </p:cNvSpPr>
              <p:nvPr/>
            </p:nvSpPr>
            <p:spPr bwMode="auto">
              <a:xfrm rot="5400000" flipV="1">
                <a:off x="3868" y="3845"/>
                <a:ext cx="288" cy="0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340024" name="Text Box 56"/>
            <p:cNvSpPr txBox="1">
              <a:spLocks noChangeArrowheads="1"/>
            </p:cNvSpPr>
            <p:nvPr/>
          </p:nvSpPr>
          <p:spPr bwMode="auto">
            <a:xfrm>
              <a:off x="2786" y="917"/>
              <a:ext cx="361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C</a:t>
              </a:r>
              <a:r>
                <a:rPr lang="en-US" altLang="zh-CN" sz="2000" b="1" i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altLang="zh-CN" sz="2000" b="1"/>
            </a:p>
          </p:txBody>
        </p:sp>
        <p:sp>
          <p:nvSpPr>
            <p:cNvPr id="340025" name="Line 57"/>
            <p:cNvSpPr>
              <a:spLocks noChangeShapeType="1"/>
            </p:cNvSpPr>
            <p:nvPr/>
          </p:nvSpPr>
          <p:spPr bwMode="auto">
            <a:xfrm>
              <a:off x="2775" y="704"/>
              <a:ext cx="0" cy="3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0026" name="Line 58"/>
            <p:cNvSpPr>
              <a:spLocks noChangeShapeType="1"/>
            </p:cNvSpPr>
            <p:nvPr/>
          </p:nvSpPr>
          <p:spPr bwMode="auto">
            <a:xfrm>
              <a:off x="2776" y="1072"/>
              <a:ext cx="0" cy="3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0027" name="Line 59"/>
            <p:cNvSpPr>
              <a:spLocks noChangeShapeType="1"/>
            </p:cNvSpPr>
            <p:nvPr/>
          </p:nvSpPr>
          <p:spPr bwMode="auto">
            <a:xfrm rot="5400000">
              <a:off x="2738" y="870"/>
              <a:ext cx="24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0029" name="Line 61"/>
            <p:cNvSpPr>
              <a:spLocks noChangeShapeType="1"/>
            </p:cNvSpPr>
            <p:nvPr/>
          </p:nvSpPr>
          <p:spPr bwMode="auto">
            <a:xfrm>
              <a:off x="2528" y="708"/>
              <a:ext cx="24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0030" name="Line 62"/>
            <p:cNvSpPr>
              <a:spLocks noChangeShapeType="1"/>
            </p:cNvSpPr>
            <p:nvPr/>
          </p:nvSpPr>
          <p:spPr bwMode="auto">
            <a:xfrm flipH="1">
              <a:off x="2558" y="1428"/>
              <a:ext cx="2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0031" name="Line 63"/>
            <p:cNvSpPr>
              <a:spLocks noChangeShapeType="1"/>
            </p:cNvSpPr>
            <p:nvPr/>
          </p:nvSpPr>
          <p:spPr bwMode="auto">
            <a:xfrm>
              <a:off x="2269" y="708"/>
              <a:ext cx="22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0032" name="Line 64"/>
            <p:cNvSpPr>
              <a:spLocks noChangeShapeType="1"/>
            </p:cNvSpPr>
            <p:nvPr/>
          </p:nvSpPr>
          <p:spPr bwMode="auto">
            <a:xfrm>
              <a:off x="2260" y="1428"/>
              <a:ext cx="2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0033" name="Oval 65"/>
            <p:cNvSpPr>
              <a:spLocks noChangeArrowheads="1"/>
            </p:cNvSpPr>
            <p:nvPr/>
          </p:nvSpPr>
          <p:spPr bwMode="auto">
            <a:xfrm>
              <a:off x="832" y="681"/>
              <a:ext cx="44" cy="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0034" name="Oval 66"/>
            <p:cNvSpPr>
              <a:spLocks noChangeArrowheads="1"/>
            </p:cNvSpPr>
            <p:nvPr/>
          </p:nvSpPr>
          <p:spPr bwMode="auto">
            <a:xfrm>
              <a:off x="829" y="1408"/>
              <a:ext cx="43" cy="4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0035" name="Text Box 67"/>
            <p:cNvSpPr txBox="1">
              <a:spLocks noChangeArrowheads="1"/>
            </p:cNvSpPr>
            <p:nvPr/>
          </p:nvSpPr>
          <p:spPr bwMode="auto">
            <a:xfrm>
              <a:off x="1014" y="758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+</a:t>
              </a:r>
              <a:endParaRPr lang="en-US" altLang="zh-CN" sz="2000" b="1"/>
            </a:p>
          </p:txBody>
        </p:sp>
        <p:sp>
          <p:nvSpPr>
            <p:cNvPr id="340036" name="Text Box 68"/>
            <p:cNvSpPr txBox="1">
              <a:spLocks noChangeArrowheads="1"/>
            </p:cNvSpPr>
            <p:nvPr/>
          </p:nvSpPr>
          <p:spPr bwMode="auto">
            <a:xfrm>
              <a:off x="1012" y="1058"/>
              <a:ext cx="395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_</a:t>
              </a:r>
              <a:endParaRPr lang="en-US" altLang="zh-CN" sz="2000" b="1"/>
            </a:p>
          </p:txBody>
        </p:sp>
        <p:sp>
          <p:nvSpPr>
            <p:cNvPr id="340037" name="Text Box 69"/>
            <p:cNvSpPr txBox="1">
              <a:spLocks noChangeArrowheads="1"/>
            </p:cNvSpPr>
            <p:nvPr/>
          </p:nvSpPr>
          <p:spPr bwMode="auto">
            <a:xfrm>
              <a:off x="1617" y="1077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_</a:t>
              </a:r>
              <a:endParaRPr lang="en-US" altLang="zh-CN" sz="2000" b="1"/>
            </a:p>
          </p:txBody>
        </p:sp>
        <p:sp>
          <p:nvSpPr>
            <p:cNvPr id="340038" name="Text Box 70"/>
            <p:cNvSpPr txBox="1">
              <a:spLocks noChangeArrowheads="1"/>
            </p:cNvSpPr>
            <p:nvPr/>
          </p:nvSpPr>
          <p:spPr bwMode="auto">
            <a:xfrm>
              <a:off x="1599" y="739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+</a:t>
              </a:r>
              <a:endParaRPr lang="en-US" altLang="zh-CN" sz="2000" b="1"/>
            </a:p>
          </p:txBody>
        </p:sp>
        <p:sp>
          <p:nvSpPr>
            <p:cNvPr id="340039" name="Text Box 71"/>
            <p:cNvSpPr txBox="1">
              <a:spLocks noChangeArrowheads="1"/>
            </p:cNvSpPr>
            <p:nvPr/>
          </p:nvSpPr>
          <p:spPr bwMode="auto">
            <a:xfrm>
              <a:off x="2397" y="758"/>
              <a:ext cx="395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+</a:t>
              </a:r>
              <a:endParaRPr lang="en-US" altLang="zh-CN" sz="2000" b="1"/>
            </a:p>
          </p:txBody>
        </p:sp>
        <p:sp>
          <p:nvSpPr>
            <p:cNvPr id="340040" name="Text Box 72"/>
            <p:cNvSpPr txBox="1">
              <a:spLocks noChangeArrowheads="1"/>
            </p:cNvSpPr>
            <p:nvPr/>
          </p:nvSpPr>
          <p:spPr bwMode="auto">
            <a:xfrm>
              <a:off x="2395" y="1067"/>
              <a:ext cx="395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_</a:t>
              </a:r>
              <a:endParaRPr lang="en-US" altLang="zh-CN" sz="2000" b="1"/>
            </a:p>
          </p:txBody>
        </p:sp>
        <p:sp>
          <p:nvSpPr>
            <p:cNvPr id="340041" name="Text Box 73"/>
            <p:cNvSpPr txBox="1">
              <a:spLocks noChangeArrowheads="1"/>
            </p:cNvSpPr>
            <p:nvPr/>
          </p:nvSpPr>
          <p:spPr bwMode="auto">
            <a:xfrm>
              <a:off x="1003" y="889"/>
              <a:ext cx="361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/>
            </a:p>
          </p:txBody>
        </p:sp>
        <p:sp>
          <p:nvSpPr>
            <p:cNvPr id="340042" name="Text Box 74"/>
            <p:cNvSpPr txBox="1">
              <a:spLocks noChangeArrowheads="1"/>
            </p:cNvSpPr>
            <p:nvPr/>
          </p:nvSpPr>
          <p:spPr bwMode="auto">
            <a:xfrm>
              <a:off x="1570" y="898"/>
              <a:ext cx="361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/>
            </a:p>
          </p:txBody>
        </p:sp>
        <p:sp>
          <p:nvSpPr>
            <p:cNvPr id="340043" name="Text Box 75"/>
            <p:cNvSpPr txBox="1">
              <a:spLocks noChangeArrowheads="1"/>
            </p:cNvSpPr>
            <p:nvPr/>
          </p:nvSpPr>
          <p:spPr bwMode="auto">
            <a:xfrm>
              <a:off x="2376" y="898"/>
              <a:ext cx="361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q</a:t>
              </a:r>
              <a:r>
                <a:rPr lang="en-US" altLang="zh-CN" sz="2000" b="1" i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altLang="zh-CN" sz="2000" b="1" i="1"/>
            </a:p>
          </p:txBody>
        </p:sp>
        <p:sp>
          <p:nvSpPr>
            <p:cNvPr id="340044" name="Text Box 76"/>
            <p:cNvSpPr txBox="1">
              <a:spLocks noChangeArrowheads="1"/>
            </p:cNvSpPr>
            <p:nvPr/>
          </p:nvSpPr>
          <p:spPr bwMode="auto">
            <a:xfrm>
              <a:off x="1281" y="1447"/>
              <a:ext cx="1104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/>
                <a:t>n</a:t>
              </a:r>
              <a:r>
                <a:rPr lang="zh-CN" altLang="en-US" sz="2000" b="1"/>
                <a:t>个电容并联</a:t>
              </a:r>
            </a:p>
          </p:txBody>
        </p:sp>
      </p:grpSp>
      <p:sp>
        <p:nvSpPr>
          <p:cNvPr id="340045" name="AutoShape 77"/>
          <p:cNvSpPr>
            <a:spLocks noChangeArrowheads="1"/>
          </p:cNvSpPr>
          <p:nvPr/>
        </p:nvSpPr>
        <p:spPr bwMode="auto">
          <a:xfrm>
            <a:off x="5081588" y="1539875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3CC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40046" name="Object 78"/>
          <p:cNvGraphicFramePr>
            <a:graphicFrameLocks noChangeAspect="1"/>
          </p:cNvGraphicFramePr>
          <p:nvPr/>
        </p:nvGraphicFramePr>
        <p:xfrm>
          <a:off x="5651500" y="4797425"/>
          <a:ext cx="2909888" cy="1376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910" name="Equation" r:id="rId12" imgW="1434960" imgH="685800" progId="Equation.DSMT4">
                  <p:embed/>
                </p:oleObj>
              </mc:Choice>
              <mc:Fallback>
                <p:oleObj name="Equation" r:id="rId12" imgW="1434960" imgH="685800" progId="Equation.DSMT4">
                  <p:embed/>
                  <p:pic>
                    <p:nvPicPr>
                      <p:cNvPr id="340046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4797425"/>
                        <a:ext cx="2909888" cy="1376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0047" name="Rectangle 79"/>
          <p:cNvSpPr>
            <a:spLocks noChangeArrowheads="1"/>
          </p:cNvSpPr>
          <p:nvPr/>
        </p:nvSpPr>
        <p:spPr bwMode="auto">
          <a:xfrm>
            <a:off x="5651500" y="3933825"/>
            <a:ext cx="30241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等效电容</a:t>
            </a:r>
            <a:r>
              <a:rPr lang="zh-CN" altLang="en-US" sz="2400" b="1"/>
              <a:t>与各电容的关系式为</a:t>
            </a:r>
          </a:p>
        </p:txBody>
      </p:sp>
      <p:sp>
        <p:nvSpPr>
          <p:cNvPr id="340048" name="Rectangle 80"/>
          <p:cNvSpPr>
            <a:spLocks noChangeArrowheads="1"/>
          </p:cNvSpPr>
          <p:nvPr/>
        </p:nvSpPr>
        <p:spPr bwMode="auto">
          <a:xfrm>
            <a:off x="719138" y="6200775"/>
            <a:ext cx="7467600" cy="45720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901700" indent="-9017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0810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604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4398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结论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en-US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个并联电容的等效电容值等于各电容值之和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3328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0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0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9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339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9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2" dur="500"/>
                                        <p:tgtEl>
                                          <p:spTgt spid="339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7" dur="500"/>
                                        <p:tgtEl>
                                          <p:spTgt spid="339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340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9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1" dur="500"/>
                                        <p:tgtEl>
                                          <p:spTgt spid="340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340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0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0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0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993" grpId="0"/>
      <p:bldP spid="339994" grpId="0"/>
      <p:bldP spid="340047" grpId="0"/>
      <p:bldP spid="34004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19"/>
          <p:cNvSpPr>
            <a:spLocks noChangeArrowheads="1"/>
          </p:cNvSpPr>
          <p:nvPr/>
        </p:nvSpPr>
        <p:spPr bwMode="auto">
          <a:xfrm>
            <a:off x="0" y="3427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pSp>
        <p:nvGrpSpPr>
          <p:cNvPr id="311353" name="Group 57"/>
          <p:cNvGrpSpPr>
            <a:grpSpLocks/>
          </p:cNvGrpSpPr>
          <p:nvPr/>
        </p:nvGrpSpPr>
        <p:grpSpPr bwMode="auto">
          <a:xfrm>
            <a:off x="5697538" y="1712916"/>
            <a:ext cx="2317750" cy="350838"/>
            <a:chOff x="3589" y="1491"/>
            <a:chExt cx="1460" cy="221"/>
          </a:xfrm>
        </p:grpSpPr>
        <p:sp>
          <p:nvSpPr>
            <p:cNvPr id="15386" name="Line 25"/>
            <p:cNvSpPr>
              <a:spLocks noChangeShapeType="1"/>
            </p:cNvSpPr>
            <p:nvPr/>
          </p:nvSpPr>
          <p:spPr bwMode="auto">
            <a:xfrm>
              <a:off x="3765" y="1712"/>
              <a:ext cx="1134" cy="0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87" name="Rectangle 26"/>
            <p:cNvSpPr>
              <a:spLocks noChangeArrowheads="1"/>
            </p:cNvSpPr>
            <p:nvPr/>
          </p:nvSpPr>
          <p:spPr bwMode="auto">
            <a:xfrm>
              <a:off x="3589" y="1491"/>
              <a:ext cx="146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9pPr>
            </a:lstStyle>
            <a:p>
              <a:pPr algn="ctr" eaLnBrk="1" hangingPunct="1">
                <a:lnSpc>
                  <a:spcPct val="5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dirty="0">
                  <a:ea typeface="隶书" panose="02010509060101010101" pitchFamily="49" charset="-122"/>
                </a:rPr>
                <a:t>线性时不变电感</a:t>
              </a:r>
            </a:p>
          </p:txBody>
        </p:sp>
      </p:grpSp>
      <p:graphicFrame>
        <p:nvGraphicFramePr>
          <p:cNvPr id="311324" name="Object 28"/>
          <p:cNvGraphicFramePr>
            <a:graphicFrameLocks noChangeAspect="1"/>
          </p:cNvGraphicFramePr>
          <p:nvPr/>
        </p:nvGraphicFramePr>
        <p:xfrm>
          <a:off x="-61913" y="1079500"/>
          <a:ext cx="2670176" cy="2759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52" name="Visio" r:id="rId4" imgW="1441664" imgH="1486889" progId="Visio.Drawing.11">
                  <p:embed/>
                </p:oleObj>
              </mc:Choice>
              <mc:Fallback>
                <p:oleObj name="Visio" r:id="rId4" imgW="1441664" imgH="1486889" progId="Visio.Drawing.11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1913" y="1079500"/>
                        <a:ext cx="2670176" cy="2759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26" name="Object 30"/>
          <p:cNvGraphicFramePr>
            <a:graphicFrameLocks noChangeAspect="1"/>
          </p:cNvGraphicFramePr>
          <p:nvPr/>
        </p:nvGraphicFramePr>
        <p:xfrm>
          <a:off x="2698750" y="492125"/>
          <a:ext cx="3024188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53" name="Visio" r:id="rId6" imgW="1631831" imgH="1725436" progId="Visio.Drawing.11">
                  <p:embed/>
                </p:oleObj>
              </mc:Choice>
              <mc:Fallback>
                <p:oleObj name="Visio" r:id="rId6" imgW="1631831" imgH="1725436" progId="Visio.Drawing.11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8750" y="492125"/>
                        <a:ext cx="3024188" cy="320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28" name="Object 32"/>
          <p:cNvGraphicFramePr>
            <a:graphicFrameLocks noChangeAspect="1"/>
          </p:cNvGraphicFramePr>
          <p:nvPr/>
        </p:nvGraphicFramePr>
        <p:xfrm>
          <a:off x="7726363" y="1246188"/>
          <a:ext cx="1238250" cy="221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54" name="Visio" r:id="rId8" imgW="664584" imgH="1187607" progId="Visio.Drawing.11">
                  <p:embed/>
                </p:oleObj>
              </mc:Choice>
              <mc:Fallback>
                <p:oleObj name="Visio" r:id="rId8" imgW="664584" imgH="1187607" progId="Visio.Drawing.11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26363" y="1246188"/>
                        <a:ext cx="1238250" cy="221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Rectangle 6"/>
          <p:cNvSpPr txBox="1">
            <a:spLocks noChangeArrowheads="1"/>
          </p:cNvSpPr>
          <p:nvPr/>
        </p:nvSpPr>
        <p:spPr bwMode="auto">
          <a:xfrm>
            <a:off x="152400" y="115888"/>
            <a:ext cx="8610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7.3  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电感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28" name="Text Box 3"/>
          <p:cNvSpPr txBox="1">
            <a:spLocks noChangeArrowheads="1"/>
          </p:cNvSpPr>
          <p:nvPr/>
        </p:nvSpPr>
        <p:spPr bwMode="auto">
          <a:xfrm>
            <a:off x="5753100" y="5043480"/>
            <a:ext cx="158115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sz="2400" b="1" i="1" dirty="0">
                <a:latin typeface="Times New Roman" panose="02020603050405020304" pitchFamily="18" charset="0"/>
              </a:rPr>
              <a:t>inductance</a:t>
            </a:r>
            <a:endParaRPr lang="en-US" altLang="zh-CN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Box 53"/>
          <p:cNvSpPr txBox="1">
            <a:spLocks noChangeArrowheads="1"/>
          </p:cNvSpPr>
          <p:nvPr/>
        </p:nvSpPr>
        <p:spPr bwMode="auto">
          <a:xfrm>
            <a:off x="288925" y="3879884"/>
            <a:ext cx="3378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572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047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0" hangingPunct="0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1.  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线性时不变电感元件</a:t>
            </a:r>
            <a:endParaRPr kumimoji="1" lang="zh-CN" altLang="en-US" sz="2400" b="1" dirty="0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aphicFrame>
        <p:nvGraphicFramePr>
          <p:cNvPr id="31" name="Object 54" descr="羊皮纸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0745687"/>
              </p:ext>
            </p:extLst>
          </p:nvPr>
        </p:nvGraphicFramePr>
        <p:xfrm>
          <a:off x="1484312" y="4505468"/>
          <a:ext cx="1325563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55" name="Equation" r:id="rId10" imgW="469800" imgH="406080" progId="Equation.DSMT4">
                  <p:embed/>
                </p:oleObj>
              </mc:Choice>
              <mc:Fallback>
                <p:oleObj name="Equation" r:id="rId10" imgW="469800" imgH="406080" progId="Equation.DSMT4">
                  <p:embed/>
                  <p:pic>
                    <p:nvPicPr>
                      <p:cNvPr id="3126" name="Object 54" descr="羊皮纸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4312" y="4505468"/>
                        <a:ext cx="1325563" cy="1139825"/>
                      </a:xfrm>
                      <a:prstGeom prst="rect">
                        <a:avLst/>
                      </a:prstGeom>
                      <a:blipFill dpi="0" rotWithShape="0">
                        <a:blip r:embed="rId12"/>
                        <a:srcRect/>
                        <a:tile tx="0" ty="0" sx="100000" sy="100000" flip="none" algn="tl"/>
                      </a:blipFill>
                      <a:ln>
                        <a:noFill/>
                      </a:ln>
                      <a:effectLst>
                        <a:prstShdw prst="shdw17" dist="17961" dir="2700000">
                          <a:srgbClr val="FFFFCC">
                            <a:gamma/>
                            <a:shade val="60000"/>
                            <a:invGamma/>
                          </a:srgbClr>
                        </a:prst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55"/>
          <p:cNvSpPr txBox="1">
            <a:spLocks noChangeArrowheads="1"/>
          </p:cNvSpPr>
          <p:nvPr/>
        </p:nvSpPr>
        <p:spPr bwMode="auto">
          <a:xfrm>
            <a:off x="3491880" y="3888721"/>
            <a:ext cx="464185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342900" indent="-342900" algn="ctr" eaLnBrk="0" hangingPunct="0">
              <a:spcBef>
                <a:spcPct val="50000"/>
              </a:spcBef>
              <a:buFont typeface="Symbol" panose="05050102010706020507" pitchFamily="18" charset="2"/>
              <a:buChar char="Y"/>
            </a:pP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 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  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为电感线圈的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磁链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400" b="1" i="1" dirty="0">
                <a:solidFill>
                  <a:schemeClr val="tx2"/>
                </a:solidFill>
                <a:sym typeface="Symbol" panose="05050102010706020507" pitchFamily="18" charset="2"/>
              </a:rPr>
              <a:t>   </a:t>
            </a:r>
            <a:r>
              <a:rPr lang="zh-CN" altLang="en-US" sz="2400" b="1" i="1" dirty="0">
                <a:solidFill>
                  <a:schemeClr val="tx2"/>
                </a:solidFill>
                <a:sym typeface="Symbol" panose="05050102010706020507" pitchFamily="18" charset="2"/>
              </a:rPr>
              <a:t>通常称为</a:t>
            </a:r>
            <a:r>
              <a:rPr lang="zh-CN" altLang="en-US" sz="2400" b="1" dirty="0">
                <a:solidFill>
                  <a:srgbClr val="FF0000"/>
                </a:solidFill>
                <a:sym typeface="Symbol" panose="05050102010706020507" pitchFamily="18" charset="2"/>
              </a:rPr>
              <a:t>磁通</a:t>
            </a:r>
            <a:endParaRPr kumimoji="1" lang="zh-CN" altLang="en-US" sz="2400" b="1" dirty="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  <p:sp>
        <p:nvSpPr>
          <p:cNvPr id="33" name="Text Box 56"/>
          <p:cNvSpPr txBox="1">
            <a:spLocks noChangeArrowheads="1"/>
          </p:cNvSpPr>
          <p:nvPr/>
        </p:nvSpPr>
        <p:spPr bwMode="auto">
          <a:xfrm>
            <a:off x="3162300" y="5004600"/>
            <a:ext cx="259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称为自感系数</a:t>
            </a:r>
          </a:p>
        </p:txBody>
      </p:sp>
      <p:sp>
        <p:nvSpPr>
          <p:cNvPr id="34" name="Text Box 57"/>
          <p:cNvSpPr txBox="1">
            <a:spLocks noChangeArrowheads="1"/>
          </p:cNvSpPr>
          <p:nvPr/>
        </p:nvSpPr>
        <p:spPr bwMode="auto">
          <a:xfrm>
            <a:off x="152400" y="5686222"/>
            <a:ext cx="6992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L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的单位名称：亨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[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利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]  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符号：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H   (Henry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）</a:t>
            </a:r>
            <a:endParaRPr kumimoji="1" lang="zh-CN" altLang="en-US" sz="2400" b="1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35" name="Text Box 58"/>
          <p:cNvSpPr txBox="1">
            <a:spLocks noChangeArrowheads="1"/>
          </p:cNvSpPr>
          <p:nvPr/>
        </p:nvSpPr>
        <p:spPr bwMode="auto">
          <a:xfrm>
            <a:off x="683568" y="6243638"/>
            <a:ext cx="4365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0000F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电感以</a:t>
            </a:r>
            <a:r>
              <a:rPr kumimoji="1" lang="zh-CN" altLang="en-US" sz="2400" b="1" u="sng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磁场形式存储能量</a:t>
            </a:r>
            <a:r>
              <a:rPr kumimoji="1" lang="zh-CN" altLang="en-US" sz="2400" b="1" dirty="0">
                <a:solidFill>
                  <a:srgbClr val="0000F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DE556D-0B81-4296-91BF-1E506EDE8D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410" y="4765679"/>
            <a:ext cx="1717590" cy="20756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1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 autoUpdateAnimBg="0"/>
      <p:bldP spid="30" grpId="0" build="p" autoUpdateAnimBg="0"/>
      <p:bldP spid="32" grpId="0" build="p" autoUpdateAnimBg="0"/>
      <p:bldP spid="33" grpId="0" build="p" autoUpdateAnimBg="0"/>
      <p:bldP spid="34" grpId="0" build="p" autoUpdateAnimBg="0"/>
      <p:bldP spid="35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594F98-636A-46FF-91A5-9976D9596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648E5A-CF64-4266-932E-274557207202}" type="datetime1">
              <a:rPr lang="zh-CN" altLang="en-US" smtClean="0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518E926-CB2B-4941-A881-285806FA5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04BD65-F24F-4AD9-B2BC-2EE8F0396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9A88-BB01-4C3C-B2FB-163983272EDA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pic>
        <p:nvPicPr>
          <p:cNvPr id="6" name="Picture 8" descr="second">
            <a:extLst>
              <a:ext uri="{FF2B5EF4-FFF2-40B4-BE49-F238E27FC236}">
                <a16:creationId xmlns:a16="http://schemas.microsoft.com/office/drawing/2014/main" id="{724D496F-61E2-4E0C-9B87-1B87FBF18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0" t="64671" r="50403" b="2490"/>
          <a:stretch>
            <a:fillRect/>
          </a:stretch>
        </p:blipFill>
        <p:spPr bwMode="auto">
          <a:xfrm>
            <a:off x="1404789" y="4148485"/>
            <a:ext cx="6048375" cy="210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second">
            <a:extLst>
              <a:ext uri="{FF2B5EF4-FFF2-40B4-BE49-F238E27FC236}">
                <a16:creationId xmlns:a16="http://schemas.microsoft.com/office/drawing/2014/main" id="{735453CF-EB0E-4571-B9AF-6BD9A924C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1" t="10455" r="52705" b="54901"/>
          <a:stretch>
            <a:fillRect/>
          </a:stretch>
        </p:blipFill>
        <p:spPr bwMode="auto">
          <a:xfrm>
            <a:off x="1547664" y="1268760"/>
            <a:ext cx="5761037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10" descr="斜纹布">
            <a:extLst>
              <a:ext uri="{FF2B5EF4-FFF2-40B4-BE49-F238E27FC236}">
                <a16:creationId xmlns:a16="http://schemas.microsoft.com/office/drawing/2014/main" id="{D5CDA244-44AB-432A-9E6A-8E6F8F433D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089" y="3572223"/>
            <a:ext cx="2951162" cy="519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贴片型功率电感</a:t>
            </a:r>
          </a:p>
        </p:txBody>
      </p:sp>
      <p:sp>
        <p:nvSpPr>
          <p:cNvPr id="9" name="Text Box 11" descr="斜纹布">
            <a:extLst>
              <a:ext uri="{FF2B5EF4-FFF2-40B4-BE49-F238E27FC236}">
                <a16:creationId xmlns:a16="http://schemas.microsoft.com/office/drawing/2014/main" id="{4D0DBFA7-1943-451E-BD75-AD4955ED7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9114" y="6236048"/>
            <a:ext cx="2951162" cy="51911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贴片电感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7D85B9-8CCB-4ED2-9BC8-1EE84D81FF4A}"/>
              </a:ext>
            </a:extLst>
          </p:cNvPr>
          <p:cNvSpPr txBox="1"/>
          <p:nvPr/>
        </p:nvSpPr>
        <p:spPr>
          <a:xfrm>
            <a:off x="2420578" y="286086"/>
            <a:ext cx="3942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highlight>
                  <a:srgbClr val="0000FF"/>
                </a:highlight>
              </a:rPr>
              <a:t>常用的几种电感器</a:t>
            </a:r>
          </a:p>
        </p:txBody>
      </p:sp>
    </p:spTree>
    <p:extLst>
      <p:ext uri="{BB962C8B-B14F-4D97-AF65-F5344CB8AC3E}">
        <p14:creationId xmlns:p14="http://schemas.microsoft.com/office/powerpoint/2010/main" val="2359135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226A83C-01D5-4F80-8D9E-765C0966F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648E5A-CF64-4266-932E-274557207202}" type="datetime1">
              <a:rPr lang="zh-CN" altLang="en-US" smtClean="0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474E12A-A4E9-4469-900B-E5C5EFD1F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467166-991A-449A-90A2-8468D4F63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9A88-BB01-4C3C-B2FB-163983272EDA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pic>
        <p:nvPicPr>
          <p:cNvPr id="5" name="Picture 8" descr="second">
            <a:extLst>
              <a:ext uri="{FF2B5EF4-FFF2-40B4-BE49-F238E27FC236}">
                <a16:creationId xmlns:a16="http://schemas.microsoft.com/office/drawing/2014/main" id="{A694FA02-DFB0-43A3-B498-CBE8DA990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48" t="63368" r="2419" b="4079"/>
          <a:stretch>
            <a:fillRect/>
          </a:stretch>
        </p:blipFill>
        <p:spPr bwMode="auto">
          <a:xfrm>
            <a:off x="4716636" y="3803862"/>
            <a:ext cx="3238500" cy="223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9" descr="斜纹布">
            <a:extLst>
              <a:ext uri="{FF2B5EF4-FFF2-40B4-BE49-F238E27FC236}">
                <a16:creationId xmlns:a16="http://schemas.microsoft.com/office/drawing/2014/main" id="{F51F732A-276F-4E11-AF72-17227CF34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3674" y="3227599"/>
            <a:ext cx="2951162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贴片型空心线圈</a:t>
            </a:r>
          </a:p>
        </p:txBody>
      </p:sp>
      <p:sp>
        <p:nvSpPr>
          <p:cNvPr id="7" name="Text Box 10" descr="斜纹布">
            <a:extLst>
              <a:ext uri="{FF2B5EF4-FFF2-40B4-BE49-F238E27FC236}">
                <a16:creationId xmlns:a16="http://schemas.microsoft.com/office/drawing/2014/main" id="{15B28CE8-C631-4CAF-B920-038A67D6A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8074" y="3227599"/>
            <a:ext cx="2951162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可调式电感</a:t>
            </a:r>
          </a:p>
        </p:txBody>
      </p:sp>
      <p:pic>
        <p:nvPicPr>
          <p:cNvPr id="8" name="Picture 11" descr="second">
            <a:extLst>
              <a:ext uri="{FF2B5EF4-FFF2-40B4-BE49-F238E27FC236}">
                <a16:creationId xmlns:a16="http://schemas.microsoft.com/office/drawing/2014/main" id="{BE61DB45-ED4A-4901-A4F7-A896619DD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8" t="63406" r="26009" b="4041"/>
          <a:stretch>
            <a:fillRect/>
          </a:stretch>
        </p:blipFill>
        <p:spPr bwMode="auto">
          <a:xfrm>
            <a:off x="1187624" y="3803862"/>
            <a:ext cx="3168650" cy="223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second">
            <a:extLst>
              <a:ext uri="{FF2B5EF4-FFF2-40B4-BE49-F238E27FC236}">
                <a16:creationId xmlns:a16="http://schemas.microsoft.com/office/drawing/2014/main" id="{CDE101A4-1317-4021-91E2-CBEE45FFF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0" t="10271" r="2419" b="55438"/>
          <a:stretch>
            <a:fillRect/>
          </a:stretch>
        </p:blipFill>
        <p:spPr bwMode="auto">
          <a:xfrm>
            <a:off x="4645199" y="852699"/>
            <a:ext cx="3311525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second">
            <a:extLst>
              <a:ext uri="{FF2B5EF4-FFF2-40B4-BE49-F238E27FC236}">
                <a16:creationId xmlns:a16="http://schemas.microsoft.com/office/drawing/2014/main" id="{2B2785AA-9346-497C-8DA1-360CB9155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21" t="10309" r="28445" b="55438"/>
          <a:stretch>
            <a:fillRect/>
          </a:stretch>
        </p:blipFill>
        <p:spPr bwMode="auto">
          <a:xfrm>
            <a:off x="1187624" y="852699"/>
            <a:ext cx="3167062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14" descr="斜纹布">
            <a:extLst>
              <a:ext uri="{FF2B5EF4-FFF2-40B4-BE49-F238E27FC236}">
                <a16:creationId xmlns:a16="http://schemas.microsoft.com/office/drawing/2014/main" id="{5B149AB6-CA57-488D-AD67-DB5CD3262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649" y="6037474"/>
            <a:ext cx="2951162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环形线圈</a:t>
            </a:r>
          </a:p>
        </p:txBody>
      </p:sp>
      <p:sp>
        <p:nvSpPr>
          <p:cNvPr id="12" name="Text Box 15" descr="斜纹布">
            <a:extLst>
              <a:ext uri="{FF2B5EF4-FFF2-40B4-BE49-F238E27FC236}">
                <a16:creationId xmlns:a16="http://schemas.microsoft.com/office/drawing/2014/main" id="{9F694FC7-7823-4A6F-9AF8-1DD395B509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1099" y="6037474"/>
            <a:ext cx="2951162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立式功率型电感</a:t>
            </a:r>
          </a:p>
        </p:txBody>
      </p:sp>
    </p:spTree>
    <p:extLst>
      <p:ext uri="{BB962C8B-B14F-4D97-AF65-F5344CB8AC3E}">
        <p14:creationId xmlns:p14="http://schemas.microsoft.com/office/powerpoint/2010/main" val="1009728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37EC15-58A3-4C64-8D82-9DA225DA0F20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2021/4/12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5123" name="页脚占位符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C0E0200-7045-4B3B-BD03-65838E6A373B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225286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115888"/>
            <a:ext cx="8610600" cy="5334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7.1 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广义函数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Singularity Functions</a:t>
            </a:r>
            <a:endParaRPr lang="en-US" altLang="zh-CN" dirty="0">
              <a:ea typeface="隶书" panose="02010509060101010101" pitchFamily="49" charset="-122"/>
            </a:endParaRPr>
          </a:p>
        </p:txBody>
      </p:sp>
      <p:sp>
        <p:nvSpPr>
          <p:cNvPr id="225301" name="Rectangle 21"/>
          <p:cNvSpPr>
            <a:spLocks noChangeArrowheads="1"/>
          </p:cNvSpPr>
          <p:nvPr/>
        </p:nvSpPr>
        <p:spPr bwMode="auto">
          <a:xfrm>
            <a:off x="228600" y="3192463"/>
            <a:ext cx="365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问题的引出</a:t>
            </a:r>
          </a:p>
        </p:txBody>
      </p:sp>
      <p:sp>
        <p:nvSpPr>
          <p:cNvPr id="5129" name="Rectangle 53"/>
          <p:cNvSpPr>
            <a:spLocks noChangeArrowheads="1"/>
          </p:cNvSpPr>
          <p:nvPr/>
        </p:nvSpPr>
        <p:spPr bwMode="auto">
          <a:xfrm>
            <a:off x="323850" y="299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sp>
        <p:nvSpPr>
          <p:cNvPr id="225328" name="Rectangle 48"/>
          <p:cNvSpPr>
            <a:spLocks noChangeArrowheads="1"/>
          </p:cNvSpPr>
          <p:nvPr/>
        </p:nvSpPr>
        <p:spPr bwMode="auto">
          <a:xfrm>
            <a:off x="1331913" y="1052513"/>
            <a:ext cx="6696075" cy="157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Unit step function       ——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单位 阶跃 函数  </a:t>
            </a:r>
            <a:r>
              <a:rPr lang="zh-CN" altLang="en-US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  <a:sym typeface="Symbol" panose="05050102010706020507" pitchFamily="18" charset="2"/>
              </a:rPr>
              <a:t>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(</a:t>
            </a:r>
            <a:r>
              <a:rPr lang="en-US" altLang="zh-CN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t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)</a:t>
            </a:r>
            <a:endParaRPr lang="en-US" altLang="zh-CN" b="1" dirty="0">
              <a:solidFill>
                <a:srgbClr val="FF0000"/>
              </a:solidFill>
              <a:ea typeface="隶书" panose="02010509060101010101" pitchFamily="49" charset="-122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Unit pulse function     ——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单位 脉冲 函数  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p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(</a:t>
            </a:r>
            <a:r>
              <a:rPr lang="en-US" altLang="zh-CN" i="1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t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)</a:t>
            </a:r>
            <a:endParaRPr lang="en-US" altLang="zh-CN" b="1" dirty="0">
              <a:ea typeface="隶书" panose="02010509060101010101" pitchFamily="49" charset="-122"/>
            </a:endParaRPr>
          </a:p>
          <a:p>
            <a:pPr eaLnBrk="1" hangingPunct="1">
              <a:spcBef>
                <a:spcPct val="50000"/>
              </a:spcBef>
              <a:buFontTx/>
              <a:buChar char="•"/>
              <a:defRPr/>
            </a:pP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Unit impulse function ——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单位 冲激 函数 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  <a:sym typeface="Symbol" panose="05050102010706020507" pitchFamily="18" charset="2"/>
              </a:rPr>
              <a:t>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(t)</a:t>
            </a:r>
          </a:p>
        </p:txBody>
      </p:sp>
      <p:sp>
        <p:nvSpPr>
          <p:cNvPr id="5133" name="Rectangle 58"/>
          <p:cNvSpPr>
            <a:spLocks noChangeArrowheads="1"/>
          </p:cNvSpPr>
          <p:nvPr/>
        </p:nvSpPr>
        <p:spPr bwMode="auto">
          <a:xfrm>
            <a:off x="0" y="2263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sp>
        <p:nvSpPr>
          <p:cNvPr id="5134" name="Rectangle 59"/>
          <p:cNvSpPr>
            <a:spLocks noChangeArrowheads="1"/>
          </p:cNvSpPr>
          <p:nvPr/>
        </p:nvSpPr>
        <p:spPr bwMode="auto">
          <a:xfrm>
            <a:off x="3565525" y="3046413"/>
            <a:ext cx="20129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000">
                <a:ea typeface="隶书" panose="02010509060101010101" pitchFamily="49" charset="-122"/>
              </a:rPr>
              <a:t>		</a:t>
            </a:r>
            <a:endParaRPr lang="en-US" altLang="zh-CN">
              <a:ea typeface="隶书" panose="02010509060101010101" pitchFamily="49" charset="-122"/>
            </a:endParaRPr>
          </a:p>
        </p:txBody>
      </p:sp>
      <p:sp>
        <p:nvSpPr>
          <p:cNvPr id="5135" name="Rectangle 63"/>
          <p:cNvSpPr>
            <a:spLocks noChangeArrowheads="1"/>
          </p:cNvSpPr>
          <p:nvPr/>
        </p:nvSpPr>
        <p:spPr bwMode="auto">
          <a:xfrm>
            <a:off x="0" y="299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18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395097"/>
              </p:ext>
            </p:extLst>
          </p:nvPr>
        </p:nvGraphicFramePr>
        <p:xfrm>
          <a:off x="827584" y="4144168"/>
          <a:ext cx="3200400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" name="Equation" r:id="rId3" imgW="1511300" imgH="457200" progId="Equation.DSMT4">
                  <p:embed/>
                </p:oleObj>
              </mc:Choice>
              <mc:Fallback>
                <p:oleObj name="Equation" r:id="rId3" imgW="1511300" imgH="457200" progId="Equation.DSMT4">
                  <p:embed/>
                  <p:pic>
                    <p:nvPicPr>
                      <p:cNvPr id="248871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144168"/>
                        <a:ext cx="3200400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2"/>
          <p:cNvSpPr txBox="1">
            <a:spLocks noChangeArrowheads="1"/>
          </p:cNvSpPr>
          <p:nvPr/>
        </p:nvSpPr>
        <p:spPr bwMode="auto">
          <a:xfrm>
            <a:off x="4499992" y="4325293"/>
            <a:ext cx="41764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分段函数：数学上不便处理</a:t>
            </a:r>
            <a:endParaRPr kumimoji="1"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795335" y="5282855"/>
            <a:ext cx="770485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借助单位阶跃函数和单位冲激函数，可以把分段函数写为单个表达式的广义函数，方便运算</a:t>
            </a:r>
            <a:endParaRPr kumimoji="1"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1" grpId="0" autoUpdateAnimBg="0"/>
      <p:bldP spid="19" grpId="0" build="p" autoUpdateAnimBg="0"/>
      <p:bldP spid="20" grpId="0" build="p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0262162-1EA6-4576-9D70-B0961E5A8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648E5A-CF64-4266-932E-274557207202}" type="datetime1">
              <a:rPr lang="zh-CN" altLang="en-US" smtClean="0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44091D-FC54-47BE-BEBE-DA811A48A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B92651-3FF4-4207-B6B8-BE5667ADF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9A88-BB01-4C3C-B2FB-163983272EDA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pic>
        <p:nvPicPr>
          <p:cNvPr id="5" name="Picture 11" descr="2005051914051373499">
            <a:extLst>
              <a:ext uri="{FF2B5EF4-FFF2-40B4-BE49-F238E27FC236}">
                <a16:creationId xmlns:a16="http://schemas.microsoft.com/office/drawing/2014/main" id="{8B336085-CEA9-4642-8334-0C72FA2F1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03" y="891896"/>
            <a:ext cx="320675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u=2959381237,508979978&amp;gp=1">
            <a:extLst>
              <a:ext uri="{FF2B5EF4-FFF2-40B4-BE49-F238E27FC236}">
                <a16:creationId xmlns:a16="http://schemas.microsoft.com/office/drawing/2014/main" id="{F7A83A12-45E0-4C72-BA65-F18C80580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891896"/>
            <a:ext cx="3816350" cy="482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13" descr="斜纹布">
            <a:extLst>
              <a:ext uri="{FF2B5EF4-FFF2-40B4-BE49-F238E27FC236}">
                <a16:creationId xmlns:a16="http://schemas.microsoft.com/office/drawing/2014/main" id="{38159AE4-B3D4-4CE9-BEBC-517089EBA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9891" y="6003646"/>
            <a:ext cx="2951162" cy="519113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bg2"/>
            </a:prst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8575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电抗器</a:t>
            </a:r>
          </a:p>
        </p:txBody>
      </p:sp>
    </p:spTree>
    <p:extLst>
      <p:ext uri="{BB962C8B-B14F-4D97-AF65-F5344CB8AC3E}">
        <p14:creationId xmlns:p14="http://schemas.microsoft.com/office/powerpoint/2010/main" val="41808742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7" name="Rectangle 13"/>
          <p:cNvSpPr>
            <a:spLocks noChangeArrowheads="1"/>
          </p:cNvSpPr>
          <p:nvPr/>
        </p:nvSpPr>
        <p:spPr bwMode="auto">
          <a:xfrm>
            <a:off x="392113" y="523528"/>
            <a:ext cx="437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2.    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线性电感电压、电流关系：</a:t>
            </a:r>
          </a:p>
        </p:txBody>
      </p:sp>
      <p:sp>
        <p:nvSpPr>
          <p:cNvPr id="6158" name="Text Box 14"/>
          <p:cNvSpPr txBox="1">
            <a:spLocks noChangeArrowheads="1"/>
          </p:cNvSpPr>
          <p:nvPr/>
        </p:nvSpPr>
        <p:spPr bwMode="auto">
          <a:xfrm>
            <a:off x="4144963" y="1524673"/>
            <a:ext cx="4508500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由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法拉第电磁感应定律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与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楞次定律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（定方向）</a:t>
            </a:r>
            <a:endParaRPr kumimoji="1" lang="en-US" altLang="zh-CN" sz="24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algn="ctr" eaLnBrk="0" hangingPunct="0">
              <a:spcBef>
                <a:spcPct val="50000"/>
              </a:spcBef>
            </a:pPr>
            <a:endParaRPr lang="en-US" altLang="zh-CN" sz="2400" b="1" dirty="0">
              <a:solidFill>
                <a:schemeClr val="tx2"/>
              </a:solidFill>
            </a:endParaRPr>
          </a:p>
          <a:p>
            <a:pPr algn="ctr" eaLnBrk="0" hangingPunct="0">
              <a:spcBef>
                <a:spcPct val="50000"/>
              </a:spcBef>
            </a:pPr>
            <a:endParaRPr kumimoji="1" lang="en-US" altLang="zh-CN" sz="2400" b="1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algn="ctr" eaLnBrk="0" hangingPunct="0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（关联参考方向下）</a:t>
            </a:r>
            <a:endParaRPr kumimoji="1" lang="zh-CN" altLang="en-US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60" name="Text Box 16"/>
          <p:cNvSpPr txBox="1">
            <a:spLocks noChangeArrowheads="1"/>
          </p:cNvSpPr>
          <p:nvPr/>
        </p:nvSpPr>
        <p:spPr bwMode="auto">
          <a:xfrm>
            <a:off x="5372100" y="34464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kumimoji="1" lang="zh-CN" altLang="zh-CN" sz="2400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6193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300428"/>
              </p:ext>
            </p:extLst>
          </p:nvPr>
        </p:nvGraphicFramePr>
        <p:xfrm>
          <a:off x="5597480" y="2628570"/>
          <a:ext cx="120015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2" name="Equation" r:id="rId4" imgW="545760" imgH="393480" progId="Equation.DSMT4">
                  <p:embed/>
                </p:oleObj>
              </mc:Choice>
              <mc:Fallback>
                <p:oleObj name="Equation" r:id="rId4" imgW="545760" imgH="393480" progId="Equation.DSMT4">
                  <p:embed/>
                  <p:pic>
                    <p:nvPicPr>
                      <p:cNvPr id="6193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7480" y="2628570"/>
                        <a:ext cx="1200150" cy="860425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94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216790"/>
              </p:ext>
            </p:extLst>
          </p:nvPr>
        </p:nvGraphicFramePr>
        <p:xfrm>
          <a:off x="4805363" y="5529858"/>
          <a:ext cx="2517775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3" name="Equation" r:id="rId6" imgW="1193760" imgH="342720" progId="Equation.DSMT4">
                  <p:embed/>
                </p:oleObj>
              </mc:Choice>
              <mc:Fallback>
                <p:oleObj name="Equation" r:id="rId6" imgW="1193760" imgH="342720" progId="Equation.DSMT4">
                  <p:embed/>
                  <p:pic>
                    <p:nvPicPr>
                      <p:cNvPr id="6194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5363" y="5529858"/>
                        <a:ext cx="2517775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95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0008487"/>
              </p:ext>
            </p:extLst>
          </p:nvPr>
        </p:nvGraphicFramePr>
        <p:xfrm>
          <a:off x="1030288" y="4469408"/>
          <a:ext cx="17113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4" name="公式" r:id="rId8" imgW="812520" imgH="406080" progId="Equation.3">
                  <p:embed/>
                </p:oleObj>
              </mc:Choice>
              <mc:Fallback>
                <p:oleObj name="公式" r:id="rId8" imgW="812520" imgH="406080" progId="Equation.3">
                  <p:embed/>
                  <p:pic>
                    <p:nvPicPr>
                      <p:cNvPr id="6195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0288" y="4469408"/>
                        <a:ext cx="1711325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96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32224"/>
              </p:ext>
            </p:extLst>
          </p:nvPr>
        </p:nvGraphicFramePr>
        <p:xfrm>
          <a:off x="2678113" y="4463058"/>
          <a:ext cx="3027362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5" name="公式" r:id="rId10" imgW="1434960" imgH="406080" progId="Equation.3">
                  <p:embed/>
                </p:oleObj>
              </mc:Choice>
              <mc:Fallback>
                <p:oleObj name="公式" r:id="rId10" imgW="1434960" imgH="406080" progId="Equation.3">
                  <p:embed/>
                  <p:pic>
                    <p:nvPicPr>
                      <p:cNvPr id="6196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8113" y="4463058"/>
                        <a:ext cx="3027362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97" name="Object 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761950"/>
              </p:ext>
            </p:extLst>
          </p:nvPr>
        </p:nvGraphicFramePr>
        <p:xfrm>
          <a:off x="5699125" y="4456708"/>
          <a:ext cx="233045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6" name="公式" r:id="rId12" imgW="1104840" imgH="406080" progId="Equation.3">
                  <p:embed/>
                </p:oleObj>
              </mc:Choice>
              <mc:Fallback>
                <p:oleObj name="公式" r:id="rId12" imgW="1104840" imgH="406080" progId="Equation.3">
                  <p:embed/>
                  <p:pic>
                    <p:nvPicPr>
                      <p:cNvPr id="6197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99125" y="4456708"/>
                        <a:ext cx="2330450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98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4244178"/>
              </p:ext>
            </p:extLst>
          </p:nvPr>
        </p:nvGraphicFramePr>
        <p:xfrm>
          <a:off x="1331913" y="5458420"/>
          <a:ext cx="281305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7" name="Equation" r:id="rId14" imgW="1333440" imgH="406080" progId="Equation.3">
                  <p:embed/>
                </p:oleObj>
              </mc:Choice>
              <mc:Fallback>
                <p:oleObj name="Equation" r:id="rId14" imgW="1333440" imgH="406080" progId="Equation.3">
                  <p:embed/>
                  <p:pic>
                    <p:nvPicPr>
                      <p:cNvPr id="6198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5458420"/>
                        <a:ext cx="2813050" cy="850900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>
                        <a:outerShdw dist="35921" dir="2700000" algn="ctr" rotWithShape="0">
                          <a:srgbClr val="808080"/>
                        </a:outerShdw>
                      </a:effectLst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245132"/>
              </p:ext>
            </p:extLst>
          </p:nvPr>
        </p:nvGraphicFramePr>
        <p:xfrm>
          <a:off x="683568" y="1102518"/>
          <a:ext cx="3024188" cy="320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8" name="Visio" r:id="rId16" imgW="1631831" imgH="1725436" progId="Visio.Drawing.11">
                  <p:embed/>
                </p:oleObj>
              </mc:Choice>
              <mc:Fallback>
                <p:oleObj name="Visio" r:id="rId16" imgW="1631831" imgH="1725436" progId="Visio.Drawing.11">
                  <p:embed/>
                  <p:pic>
                    <p:nvPicPr>
                      <p:cNvPr id="311326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102518"/>
                        <a:ext cx="3024188" cy="3201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D6F9157-2FB6-4F6C-BBB0-565AD02D5477}"/>
              </a:ext>
            </a:extLst>
          </p:cNvPr>
          <p:cNvSpPr txBox="1"/>
          <p:nvPr/>
        </p:nvSpPr>
        <p:spPr>
          <a:xfrm>
            <a:off x="7059345" y="2703512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非常重要</a:t>
            </a:r>
          </a:p>
        </p:txBody>
      </p:sp>
    </p:spTree>
    <p:extLst>
      <p:ext uri="{BB962C8B-B14F-4D97-AF65-F5344CB8AC3E}">
        <p14:creationId xmlns:p14="http://schemas.microsoft.com/office/powerpoint/2010/main" val="29182999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1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7" grpId="0" build="p" autoUpdateAnimBg="0"/>
      <p:bldP spid="6158" grpId="0" build="p" autoUpdateAnimBg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0F76583-D0E1-4248-97DF-719B7800F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648E5A-CF64-4266-932E-274557207202}" type="datetime1">
              <a:rPr lang="zh-CN" altLang="en-US" smtClean="0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9FB371-E824-4ABD-860A-8F3DD4F8B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4E26B1-D083-4B16-BBAC-9DB9FDED7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9A88-BB01-4C3C-B2FB-163983272EDA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DE6F99-ABA9-41B0-A4C0-331B500DD8A9}"/>
              </a:ext>
            </a:extLst>
          </p:cNvPr>
          <p:cNvSpPr txBox="1"/>
          <p:nvPr/>
        </p:nvSpPr>
        <p:spPr>
          <a:xfrm>
            <a:off x="579190" y="620688"/>
            <a:ext cx="798562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法拉第电磁感应定律</a:t>
            </a:r>
          </a:p>
          <a:p>
            <a:endParaRPr lang="en-US" altLang="zh-CN" dirty="0"/>
          </a:p>
          <a:p>
            <a:r>
              <a:rPr lang="zh-CN" altLang="en-US" dirty="0"/>
              <a:t>电磁感应现象是指因磁通量变化产生感应电动势的现象，例如，闭合电路的一部分导体在磁场里做切割磁感线的运动时，导体中就会产生电流，产生的电流称为感应电流，产生的电动势（电压）称为感应电动势。</a:t>
            </a:r>
          </a:p>
          <a:p>
            <a:endParaRPr lang="zh-CN" altLang="en-US" dirty="0"/>
          </a:p>
          <a:p>
            <a:r>
              <a:rPr lang="zh-CN" altLang="en-US" dirty="0"/>
              <a:t>法拉第定律最初是一条基于观察的实验定律。后来被正式化，其偏导数的限制版本，跟其他的电磁学定律一块被列麦克斯韦方程组的现代赫维赛德版本。</a:t>
            </a:r>
            <a:endParaRPr lang="en-US" altLang="zh-CN" dirty="0"/>
          </a:p>
          <a:p>
            <a:r>
              <a:rPr lang="zh-CN" altLang="en-US" dirty="0"/>
              <a:t>法拉第电磁感应定律是基于法拉第于</a:t>
            </a:r>
            <a:r>
              <a:rPr lang="en-US" altLang="zh-CN" dirty="0"/>
              <a:t>1831</a:t>
            </a:r>
            <a:r>
              <a:rPr lang="zh-CN" altLang="en-US" dirty="0"/>
              <a:t>年所作的实验。俄国物理学家海因里希</a:t>
            </a:r>
            <a:r>
              <a:rPr lang="en-US" altLang="zh-CN" dirty="0"/>
              <a:t>·</a:t>
            </a:r>
            <a:r>
              <a:rPr lang="zh-CN" altLang="en-US" dirty="0"/>
              <a:t>楞次在概括了大量实验事实的基础后，总结出一条判断感应电流方向的规律，称为楞次定律。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1820</a:t>
            </a:r>
            <a:r>
              <a:rPr lang="zh-CN" altLang="en-US" dirty="0"/>
              <a:t>年，奥斯特发现电流磁效应后，有许多物理学家便试图寻找它的逆效应，提出了磁能否产生电，磁能否对电作用的问题。</a:t>
            </a:r>
          </a:p>
          <a:p>
            <a:endParaRPr lang="zh-CN" altLang="en-US" dirty="0"/>
          </a:p>
          <a:p>
            <a:r>
              <a:rPr lang="zh-CN" altLang="en-US" dirty="0"/>
              <a:t>电磁感应现象是电磁学中最重大的发现之一，它揭示了电、磁现象之间的相互联系，对麦克斯韦电磁场理论的建立具有重大意义。法拉第电磁感应定律的重要意义在于，一方面，依据电磁感应的原理，人们制造出了发电机，电能的大规模生产和远距离输送成为可能；另一方面，电磁感应现象在电工技术、电子技术以及电磁测量等方面都有广泛的应用。人类社会从此迈进了电气化时代。</a:t>
            </a:r>
          </a:p>
        </p:txBody>
      </p:sp>
    </p:spTree>
    <p:extLst>
      <p:ext uri="{BB962C8B-B14F-4D97-AF65-F5344CB8AC3E}">
        <p14:creationId xmlns:p14="http://schemas.microsoft.com/office/powerpoint/2010/main" val="2307601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2098675" y="25431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endParaRPr kumimoji="1" lang="zh-CN" altLang="zh-CN" sz="2400" b="1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4724400" y="9779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62" name="公式" r:id="rId4" imgW="114120" imgH="215640" progId="Equation.3">
                  <p:embed/>
                </p:oleObj>
              </mc:Choice>
              <mc:Fallback>
                <p:oleObj name="公式" r:id="rId4" imgW="114120" imgH="215640" progId="Equation.3">
                  <p:embed/>
                  <p:pic>
                    <p:nvPicPr>
                      <p:cNvPr id="1024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9779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971550" y="3386138"/>
            <a:ext cx="6096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(3) </a:t>
            </a:r>
            <a:r>
              <a:rPr kumimoji="1"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电感元件是一种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记忆</a:t>
            </a:r>
            <a:r>
              <a:rPr kumimoji="1"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元件；</a:t>
            </a:r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971550" y="2200491"/>
            <a:ext cx="6984826" cy="86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(2) </a:t>
            </a:r>
            <a:r>
              <a:rPr kumimoji="1"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当 </a:t>
            </a:r>
            <a:r>
              <a:rPr kumimoji="1" lang="en-US" altLang="zh-CN" sz="2400" b="1" i="1" dirty="0" err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kumimoji="1" lang="en-US" altLang="zh-CN" sz="2400" b="1" i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为常数</a:t>
            </a:r>
            <a:r>
              <a:rPr kumimoji="1"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1"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直流</a:t>
            </a:r>
            <a:r>
              <a:rPr kumimoji="1"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kumimoji="1"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时，</a:t>
            </a:r>
            <a:r>
              <a:rPr kumimoji="1"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kumimoji="1" lang="en-US" altLang="zh-CN" sz="2400" b="1" i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 </a:t>
            </a:r>
            <a:r>
              <a:rPr kumimoji="1"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 </a:t>
            </a:r>
            <a:r>
              <a:rPr kumimoji="1" lang="en-US" altLang="zh-CN" sz="2400" b="1" dirty="0" err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kumimoji="1" lang="en-US" altLang="zh-CN" sz="2400" b="1" i="1" dirty="0" err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kumimoji="1" lang="en-US" altLang="zh-CN" sz="2400" b="1" i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=0 </a:t>
            </a:r>
            <a:r>
              <a:rPr kumimoji="1"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 </a:t>
            </a:r>
            <a:r>
              <a:rPr kumimoji="1" lang="en-US" altLang="zh-CN" sz="2400" b="1" i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u</a:t>
            </a:r>
            <a:r>
              <a:rPr kumimoji="1"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=0,</a:t>
            </a:r>
          </a:p>
          <a:p>
            <a:pPr eaLnBrk="0" hangingPunct="0">
              <a:lnSpc>
                <a:spcPct val="80000"/>
              </a:lnSpc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     </a:t>
            </a:r>
            <a:r>
              <a:rPr kumimoji="1"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电感在直流电路中相当于</a:t>
            </a:r>
            <a:r>
              <a:rPr kumimoji="1" lang="zh-CN" altLang="en-US" sz="2400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短路</a:t>
            </a:r>
            <a:r>
              <a:rPr kumimoji="1" lang="zh-CN" altLang="en-US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；</a:t>
            </a:r>
            <a:endParaRPr kumimoji="1" lang="zh-CN" altLang="en-US" sz="24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246" name="Text Box 6"/>
          <p:cNvSpPr txBox="1">
            <a:spLocks noChangeArrowheads="1"/>
          </p:cNvSpPr>
          <p:nvPr/>
        </p:nvSpPr>
        <p:spPr bwMode="auto">
          <a:xfrm>
            <a:off x="1009600" y="5581689"/>
            <a:ext cx="71628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571500" indent="-571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620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9525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0" hangingPunct="0"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(5) </a:t>
            </a:r>
            <a:r>
              <a:rPr kumimoji="1" lang="zh-CN" altLang="zh-CN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当 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u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，</a:t>
            </a:r>
            <a:r>
              <a:rPr kumimoji="1" lang="en-US" altLang="zh-CN" sz="2400" b="1" i="1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i="1" dirty="0">
                <a:solidFill>
                  <a:schemeClr val="tx2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为关联方向时，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=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L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d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i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/ d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endParaRPr kumimoji="1" lang="zh-CN" altLang="en-US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just" eaLnBrk="0" hangingPunct="0">
              <a:spcBef>
                <a:spcPct val="50000"/>
              </a:spcBef>
            </a:pPr>
            <a:r>
              <a:rPr kumimoji="1"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        </a:t>
            </a:r>
            <a:endParaRPr kumimoji="1" lang="zh-CN" altLang="en-US" sz="2400" b="1" i="1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476250" y="620713"/>
            <a:ext cx="46323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 sz="2800" b="1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Symbol" panose="05050102010706020507" pitchFamily="18" charset="2"/>
              </a:rPr>
              <a:t>电感的电压</a:t>
            </a:r>
            <a:r>
              <a:rPr kumimoji="1" lang="en-US" altLang="zh-CN" sz="2800" b="1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Symbol" panose="05050102010706020507" pitchFamily="18" charset="2"/>
              </a:rPr>
              <a:t>-</a:t>
            </a:r>
            <a:r>
              <a:rPr kumimoji="1" lang="zh-CN" altLang="en-US" sz="2800" b="1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  <a:sym typeface="Symbol" panose="05050102010706020507" pitchFamily="18" charset="2"/>
              </a:rPr>
              <a:t>电流关系小结：</a:t>
            </a:r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971549" y="1423343"/>
            <a:ext cx="78200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(1) </a:t>
            </a:r>
            <a:r>
              <a:rPr kumimoji="1" lang="en-US" altLang="zh-CN" sz="2400" b="1" i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</a:t>
            </a:r>
            <a:r>
              <a:rPr kumimoji="1" lang="zh-CN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的大小与 </a:t>
            </a:r>
            <a:r>
              <a:rPr kumimoji="1" lang="en-US" altLang="zh-CN" sz="2400" b="1" i="1" dirty="0" err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kumimoji="1" lang="en-US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zh-CN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kumimoji="1" lang="zh-CN" altLang="zh-CN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变化率</a:t>
            </a:r>
            <a:r>
              <a:rPr kumimoji="1" lang="zh-CN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成正比，与 </a:t>
            </a:r>
            <a:r>
              <a:rPr kumimoji="1" lang="en-US" altLang="zh-CN" sz="2400" b="1" i="1" dirty="0" err="1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kumimoji="1" lang="en-US" altLang="zh-CN" sz="2400" b="1" i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zh-CN" altLang="zh-CN" sz="2400" b="1" dirty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的大小无关；</a:t>
            </a:r>
            <a:endParaRPr kumimoji="1" lang="zh-CN" altLang="en-US" sz="2400" b="1" dirty="0">
              <a:solidFill>
                <a:schemeClr val="tx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812653" y="4121760"/>
            <a:ext cx="56012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None/>
            </a:pPr>
            <a:r>
              <a:rPr kumimoji="0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kumimoji="0"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kumimoji="0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kumimoji="0" lang="zh-CN" altLang="en-US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电感电流连续性</a:t>
            </a:r>
            <a:r>
              <a:rPr kumimoji="0" lang="en-US" altLang="zh-CN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0" lang="zh-CN" altLang="en-US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电感电流</a:t>
            </a:r>
            <a:r>
              <a:rPr lang="zh-CN" altLang="en-US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不突变</a:t>
            </a:r>
            <a:r>
              <a:rPr lang="en-US" altLang="zh-CN" b="1" u="sng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b="1" u="sng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4" name="Group 18"/>
          <p:cNvGrpSpPr>
            <a:grpSpLocks/>
          </p:cNvGrpSpPr>
          <p:nvPr/>
        </p:nvGrpSpPr>
        <p:grpSpPr bwMode="auto">
          <a:xfrm>
            <a:off x="4969495" y="4626347"/>
            <a:ext cx="1168400" cy="446087"/>
            <a:chOff x="2721" y="1933"/>
            <a:chExt cx="736" cy="281"/>
          </a:xfrm>
        </p:grpSpPr>
        <p:sp>
          <p:nvSpPr>
            <p:cNvPr id="15" name="Line 19"/>
            <p:cNvSpPr>
              <a:spLocks noChangeShapeType="1"/>
            </p:cNvSpPr>
            <p:nvPr/>
          </p:nvSpPr>
          <p:spPr bwMode="auto">
            <a:xfrm>
              <a:off x="2744" y="2205"/>
              <a:ext cx="680" cy="0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" name="Object 20"/>
            <p:cNvGraphicFramePr>
              <a:graphicFrameLocks noChangeAspect="1"/>
            </p:cNvGraphicFramePr>
            <p:nvPr/>
          </p:nvGraphicFramePr>
          <p:xfrm>
            <a:off x="2721" y="1933"/>
            <a:ext cx="736" cy="2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763" name="Equation" r:id="rId6" imgW="596900" imgH="228600" progId="Equation.DSMT4">
                    <p:embed/>
                  </p:oleObj>
                </mc:Choice>
                <mc:Fallback>
                  <p:oleObj name="Equation" r:id="rId6" imgW="596900" imgH="228600" progId="Equation.DSMT4">
                    <p:embed/>
                    <p:pic>
                      <p:nvPicPr>
                        <p:cNvPr id="16408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21" y="1933"/>
                          <a:ext cx="736" cy="2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7201523"/>
              </p:ext>
            </p:extLst>
          </p:nvPr>
        </p:nvGraphicFramePr>
        <p:xfrm>
          <a:off x="6425233" y="4712072"/>
          <a:ext cx="190658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64" name="Equation" r:id="rId8" imgW="812447" imgH="228501" progId="Equation.DSMT4">
                  <p:embed/>
                </p:oleObj>
              </mc:Choice>
              <mc:Fallback>
                <p:oleObj name="Equation" r:id="rId8" imgW="812447" imgH="228501" progId="Equation.DSMT4">
                  <p:embed/>
                  <p:pic>
                    <p:nvPicPr>
                      <p:cNvPr id="313365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25233" y="4712072"/>
                        <a:ext cx="1906587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676264"/>
              </p:ext>
            </p:extLst>
          </p:nvPr>
        </p:nvGraphicFramePr>
        <p:xfrm>
          <a:off x="1616025" y="4624367"/>
          <a:ext cx="29749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65" name="Equation" r:id="rId10" imgW="1536700" imgH="482600" progId="Equation.DSMT4">
                  <p:embed/>
                </p:oleObj>
              </mc:Choice>
              <mc:Fallback>
                <p:oleObj name="Equation" r:id="rId10" imgW="1536700" imgH="482600" progId="Equation.DSMT4">
                  <p:embed/>
                  <p:pic>
                    <p:nvPicPr>
                      <p:cNvPr id="313382" name="Object 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6025" y="4624367"/>
                        <a:ext cx="297497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00FF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26946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2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build="p" autoUpdateAnimBg="0"/>
      <p:bldP spid="10245" grpId="0" build="p" autoUpdateAnimBg="0"/>
      <p:bldP spid="10246" grpId="0" build="p" autoUpdateAnimBg="0"/>
      <p:bldP spid="10247" grpId="0" build="p" autoUpdateAnimBg="0"/>
      <p:bldP spid="10248" grpId="0" build="p" autoUpdateAnimBg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446088" y="425450"/>
            <a:ext cx="274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3. 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电感的储能</a:t>
            </a:r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731838" y="4170363"/>
            <a:ext cx="4189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从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 baseline="-25000">
                <a:solidFill>
                  <a:schemeClr val="tx2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到</a:t>
            </a:r>
            <a:r>
              <a:rPr kumimoji="1" lang="en-US" altLang="zh-CN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电感储能的变化量：</a:t>
            </a:r>
          </a:p>
        </p:txBody>
      </p:sp>
      <p:graphicFrame>
        <p:nvGraphicFramePr>
          <p:cNvPr id="12293" name="Object 5"/>
          <p:cNvGraphicFramePr>
            <a:graphicFrameLocks noChangeAspect="1"/>
          </p:cNvGraphicFramePr>
          <p:nvPr/>
        </p:nvGraphicFramePr>
        <p:xfrm>
          <a:off x="1693863" y="4805363"/>
          <a:ext cx="3300412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0" name="公式" r:id="rId4" imgW="1600200" imgH="393480" progId="Equation.3">
                  <p:embed/>
                </p:oleObj>
              </mc:Choice>
              <mc:Fallback>
                <p:oleObj name="公式" r:id="rId4" imgW="1600200" imgH="393480" progId="Equation.3">
                  <p:embed/>
                  <p:pic>
                    <p:nvPicPr>
                      <p:cNvPr id="122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3863" y="4805363"/>
                        <a:ext cx="3300412" cy="81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6"/>
          <p:cNvGraphicFramePr>
            <a:graphicFrameLocks noChangeAspect="1"/>
          </p:cNvGraphicFramePr>
          <p:nvPr/>
        </p:nvGraphicFramePr>
        <p:xfrm>
          <a:off x="1301750" y="1039813"/>
          <a:ext cx="21780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1" name="公式" r:id="rId6" imgW="1054080" imgH="393480" progId="Equation.3">
                  <p:embed/>
                </p:oleObj>
              </mc:Choice>
              <mc:Fallback>
                <p:oleObj name="公式" r:id="rId6" imgW="1054080" imgH="393480" progId="Equation.3">
                  <p:embed/>
                  <p:pic>
                    <p:nvPicPr>
                      <p:cNvPr id="1229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1039813"/>
                        <a:ext cx="217805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5" name="Object 7"/>
          <p:cNvGraphicFramePr>
            <a:graphicFrameLocks noChangeAspect="1"/>
          </p:cNvGraphicFramePr>
          <p:nvPr/>
        </p:nvGraphicFramePr>
        <p:xfrm>
          <a:off x="1206500" y="2965450"/>
          <a:ext cx="4171950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2" name="Equation" r:id="rId8" imgW="1942920" imgH="406080" progId="Equation.DSMT4">
                  <p:embed/>
                </p:oleObj>
              </mc:Choice>
              <mc:Fallback>
                <p:oleObj name="Equation" r:id="rId8" imgW="1942920" imgH="406080" progId="Equation.DSMT4">
                  <p:embed/>
                  <p:pic>
                    <p:nvPicPr>
                      <p:cNvPr id="1229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6500" y="2965450"/>
                        <a:ext cx="4171950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7" name="Object 9"/>
          <p:cNvGraphicFramePr>
            <a:graphicFrameLocks noChangeAspect="1"/>
          </p:cNvGraphicFramePr>
          <p:nvPr/>
        </p:nvGraphicFramePr>
        <p:xfrm>
          <a:off x="1328738" y="1938338"/>
          <a:ext cx="2427287" cy="869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3" name="公式" r:id="rId10" imgW="1130040" imgH="406080" progId="Equation.3">
                  <p:embed/>
                </p:oleObj>
              </mc:Choice>
              <mc:Fallback>
                <p:oleObj name="公式" r:id="rId10" imgW="1130040" imgH="406080" progId="Equation.3">
                  <p:embed/>
                  <p:pic>
                    <p:nvPicPr>
                      <p:cNvPr id="12297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738" y="1938338"/>
                        <a:ext cx="2427287" cy="869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8" name="Object 10"/>
          <p:cNvGraphicFramePr>
            <a:graphicFrameLocks noChangeAspect="1"/>
          </p:cNvGraphicFramePr>
          <p:nvPr/>
        </p:nvGraphicFramePr>
        <p:xfrm>
          <a:off x="3779838" y="1827213"/>
          <a:ext cx="1638300" cy="1090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4" name="公式" r:id="rId12" imgW="761760" imgH="507960" progId="Equation.3">
                  <p:embed/>
                </p:oleObj>
              </mc:Choice>
              <mc:Fallback>
                <p:oleObj name="公式" r:id="rId12" imgW="761760" imgH="507960" progId="Equation.3">
                  <p:embed/>
                  <p:pic>
                    <p:nvPicPr>
                      <p:cNvPr id="1229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1827213"/>
                        <a:ext cx="1638300" cy="1090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9" name="Object 11"/>
          <p:cNvGraphicFramePr>
            <a:graphicFrameLocks noChangeAspect="1"/>
          </p:cNvGraphicFramePr>
          <p:nvPr/>
        </p:nvGraphicFramePr>
        <p:xfrm>
          <a:off x="5391150" y="1925638"/>
          <a:ext cx="3109913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75" name="公式" r:id="rId14" imgW="1447560" imgH="393480" progId="Equation.3">
                  <p:embed/>
                </p:oleObj>
              </mc:Choice>
              <mc:Fallback>
                <p:oleObj name="公式" r:id="rId14" imgW="1447560" imgH="393480" progId="Equation.3">
                  <p:embed/>
                  <p:pic>
                    <p:nvPicPr>
                      <p:cNvPr id="12299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1150" y="1925638"/>
                        <a:ext cx="3109913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80099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 autoUpdateAnimBg="0"/>
      <p:bldP spid="12292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19AE12-E327-434E-96D3-1446B652362A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2021/4/12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741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43D63A-ECF4-459A-A879-D3A94BA7EF61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7413" name="Rectangle 6"/>
          <p:cNvSpPr>
            <a:spLocks noGrp="1" noChangeArrowheads="1"/>
          </p:cNvSpPr>
          <p:nvPr>
            <p:ph type="title"/>
          </p:nvPr>
        </p:nvSpPr>
        <p:spPr>
          <a:xfrm>
            <a:off x="34925" y="369888"/>
            <a:ext cx="7086600" cy="971550"/>
          </a:xfrm>
          <a:noFill/>
        </p:spPr>
        <p:txBody>
          <a:bodyPr lIns="92075" tIns="46038" rIns="92075" bIns="46038"/>
          <a:lstStyle/>
          <a:p>
            <a:pPr algn="l" eaLnBrk="1" hangingPunct="1"/>
            <a:r>
              <a:rPr lang="en-US" altLang="zh-CN">
                <a:solidFill>
                  <a:schemeClr val="folHlink"/>
                </a:solidFill>
                <a:ea typeface="隶书" panose="02010509060101010101" pitchFamily="49" charset="-122"/>
              </a:rPr>
              <a:t>Practice</a:t>
            </a:r>
            <a:endParaRPr lang="zh-CN" altLang="zh-CN">
              <a:solidFill>
                <a:schemeClr val="folHlink"/>
              </a:solidFill>
              <a:ea typeface="隶书" panose="02010509060101010101" pitchFamily="49" charset="-122"/>
            </a:endParaRPr>
          </a:p>
        </p:txBody>
      </p:sp>
      <p:sp>
        <p:nvSpPr>
          <p:cNvPr id="314375" name="Text Box 7"/>
          <p:cNvSpPr txBox="1">
            <a:spLocks noChangeArrowheads="1"/>
          </p:cNvSpPr>
          <p:nvPr/>
        </p:nvSpPr>
        <p:spPr bwMode="auto">
          <a:xfrm>
            <a:off x="1476375" y="639763"/>
            <a:ext cx="68040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kumimoji="0"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Find the voltage of the capacitor and the current of the inductor.</a:t>
            </a:r>
          </a:p>
        </p:txBody>
      </p:sp>
      <p:graphicFrame>
        <p:nvGraphicFramePr>
          <p:cNvPr id="17415" name="Object 68"/>
          <p:cNvGraphicFramePr>
            <a:graphicFrameLocks noChangeAspect="1"/>
          </p:cNvGraphicFramePr>
          <p:nvPr/>
        </p:nvGraphicFramePr>
        <p:xfrm>
          <a:off x="539750" y="1614488"/>
          <a:ext cx="4824413" cy="246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4" name="Visio" r:id="rId3" imgW="2198704" imgH="1124951" progId="Visio.Drawing.11">
                  <p:embed/>
                </p:oleObj>
              </mc:Choice>
              <mc:Fallback>
                <p:oleObj name="Visio" r:id="rId3" imgW="2198704" imgH="1124951" progId="Visio.Drawing.11">
                  <p:embed/>
                  <p:pic>
                    <p:nvPicPr>
                      <p:cNvPr id="0" name="Object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1614488"/>
                        <a:ext cx="4824413" cy="246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435" name="Object 67"/>
          <p:cNvGraphicFramePr>
            <a:graphicFrameLocks noChangeAspect="1"/>
          </p:cNvGraphicFramePr>
          <p:nvPr/>
        </p:nvGraphicFramePr>
        <p:xfrm>
          <a:off x="541338" y="4133850"/>
          <a:ext cx="4826000" cy="246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5" name="Visio" r:id="rId5" imgW="2195516" imgH="1124951" progId="Visio.Drawing.11">
                  <p:embed/>
                </p:oleObj>
              </mc:Choice>
              <mc:Fallback>
                <p:oleObj name="Visio" r:id="rId5" imgW="2195516" imgH="1124951" progId="Visio.Drawing.11">
                  <p:embed/>
                  <p:pic>
                    <p:nvPicPr>
                      <p:cNvPr id="0" name="Object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8" y="4133850"/>
                        <a:ext cx="4826000" cy="246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440" name="Object 72"/>
          <p:cNvGraphicFramePr>
            <a:graphicFrameLocks noChangeAspect="1"/>
          </p:cNvGraphicFramePr>
          <p:nvPr/>
        </p:nvGraphicFramePr>
        <p:xfrm>
          <a:off x="5508625" y="4343400"/>
          <a:ext cx="2205038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6" name="Equation" r:id="rId7" imgW="926698" imgH="393529" progId="Equation.DSMT4">
                  <p:embed/>
                </p:oleObj>
              </mc:Choice>
              <mc:Fallback>
                <p:oleObj name="Equation" r:id="rId7" imgW="926698" imgH="393529" progId="Equation.DSMT4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4343400"/>
                        <a:ext cx="2205038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439" name="Object 71"/>
          <p:cNvGraphicFramePr>
            <a:graphicFrameLocks noChangeAspect="1"/>
          </p:cNvGraphicFramePr>
          <p:nvPr/>
        </p:nvGraphicFramePr>
        <p:xfrm>
          <a:off x="5508625" y="5422900"/>
          <a:ext cx="3024188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167" name="Equation" r:id="rId9" imgW="1269449" imgH="393529" progId="Equation.DSMT4">
                  <p:embed/>
                </p:oleObj>
              </mc:Choice>
              <mc:Fallback>
                <p:oleObj name="Equation" r:id="rId9" imgW="1269449" imgH="393529" progId="Equation.DSMT4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5422900"/>
                        <a:ext cx="3024188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6"/>
          <p:cNvSpPr txBox="1">
            <a:spLocks noChangeArrowheads="1"/>
          </p:cNvSpPr>
          <p:nvPr/>
        </p:nvSpPr>
        <p:spPr bwMode="auto">
          <a:xfrm>
            <a:off x="152400" y="115888"/>
            <a:ext cx="8610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7.3  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电感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>
          <a:xfrm>
            <a:off x="358775" y="168275"/>
            <a:ext cx="3251200" cy="490538"/>
          </a:xfrm>
        </p:spPr>
        <p:txBody>
          <a:bodyPr/>
          <a:lstStyle/>
          <a:p>
            <a:pPr algn="just"/>
            <a:r>
              <a:rPr kumimoji="1" lang="en-US" altLang="zh-CN" sz="2400" b="1">
                <a:solidFill>
                  <a:srgbClr val="FF0000"/>
                </a:solidFill>
              </a:rPr>
              <a:t>4. </a:t>
            </a:r>
            <a:r>
              <a:rPr kumimoji="1" lang="zh-CN" altLang="en-US" sz="2400" b="1">
                <a:solidFill>
                  <a:srgbClr val="FF0000"/>
                </a:solidFill>
              </a:rPr>
              <a:t>电感的串并联</a:t>
            </a:r>
          </a:p>
        </p:txBody>
      </p:sp>
      <p:grpSp>
        <p:nvGrpSpPr>
          <p:cNvPr id="340996" name="Group 4"/>
          <p:cNvGrpSpPr>
            <a:grpSpLocks/>
          </p:cNvGrpSpPr>
          <p:nvPr/>
        </p:nvGrpSpPr>
        <p:grpSpPr bwMode="auto">
          <a:xfrm>
            <a:off x="5795963" y="1068388"/>
            <a:ext cx="1981200" cy="2176462"/>
            <a:chOff x="3600" y="864"/>
            <a:chExt cx="1248" cy="1371"/>
          </a:xfrm>
        </p:grpSpPr>
        <p:sp>
          <p:nvSpPr>
            <p:cNvPr id="340997" name="Line 5"/>
            <p:cNvSpPr>
              <a:spLocks noChangeShapeType="1"/>
            </p:cNvSpPr>
            <p:nvPr/>
          </p:nvSpPr>
          <p:spPr bwMode="auto">
            <a:xfrm flipH="1" flipV="1">
              <a:off x="3822" y="1902"/>
              <a:ext cx="48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40998" name="Text Box 6"/>
            <p:cNvSpPr txBox="1">
              <a:spLocks noChangeArrowheads="1"/>
            </p:cNvSpPr>
            <p:nvPr/>
          </p:nvSpPr>
          <p:spPr bwMode="auto">
            <a:xfrm>
              <a:off x="4224" y="1440"/>
              <a:ext cx="624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L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eq            </a:t>
              </a:r>
              <a:endParaRPr lang="en-US" altLang="zh-CN" sz="2000" b="1"/>
            </a:p>
          </p:txBody>
        </p:sp>
        <p:sp>
          <p:nvSpPr>
            <p:cNvPr id="340999" name="Text Box 7"/>
            <p:cNvSpPr txBox="1">
              <a:spLocks noChangeArrowheads="1"/>
            </p:cNvSpPr>
            <p:nvPr/>
          </p:nvSpPr>
          <p:spPr bwMode="auto">
            <a:xfrm>
              <a:off x="3614" y="1392"/>
              <a:ext cx="395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u</a:t>
              </a:r>
              <a:endParaRPr lang="en-US" altLang="zh-CN" sz="2000" b="1"/>
            </a:p>
          </p:txBody>
        </p:sp>
        <p:sp>
          <p:nvSpPr>
            <p:cNvPr id="341000" name="Text Box 8"/>
            <p:cNvSpPr txBox="1">
              <a:spLocks noChangeArrowheads="1"/>
            </p:cNvSpPr>
            <p:nvPr/>
          </p:nvSpPr>
          <p:spPr bwMode="auto">
            <a:xfrm>
              <a:off x="3732" y="864"/>
              <a:ext cx="40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/>
            </a:p>
          </p:txBody>
        </p:sp>
        <p:sp>
          <p:nvSpPr>
            <p:cNvPr id="341001" name="Line 9"/>
            <p:cNvSpPr>
              <a:spLocks noChangeShapeType="1"/>
            </p:cNvSpPr>
            <p:nvPr/>
          </p:nvSpPr>
          <p:spPr bwMode="auto">
            <a:xfrm flipV="1">
              <a:off x="3827" y="1178"/>
              <a:ext cx="48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1002" name="Text Box 10"/>
            <p:cNvSpPr txBox="1">
              <a:spLocks noChangeArrowheads="1"/>
            </p:cNvSpPr>
            <p:nvPr/>
          </p:nvSpPr>
          <p:spPr bwMode="auto">
            <a:xfrm>
              <a:off x="3601" y="1153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+</a:t>
              </a:r>
              <a:endParaRPr lang="en-US" altLang="zh-CN" sz="2000" b="1"/>
            </a:p>
          </p:txBody>
        </p:sp>
        <p:sp>
          <p:nvSpPr>
            <p:cNvPr id="341003" name="Text Box 11"/>
            <p:cNvSpPr txBox="1">
              <a:spLocks noChangeArrowheads="1"/>
            </p:cNvSpPr>
            <p:nvPr/>
          </p:nvSpPr>
          <p:spPr bwMode="auto">
            <a:xfrm>
              <a:off x="3600" y="1579"/>
              <a:ext cx="395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_</a:t>
              </a:r>
              <a:endParaRPr lang="en-US" altLang="zh-CN" sz="2000" b="1"/>
            </a:p>
          </p:txBody>
        </p:sp>
        <p:sp>
          <p:nvSpPr>
            <p:cNvPr id="341004" name="Line 12"/>
            <p:cNvSpPr>
              <a:spLocks noChangeShapeType="1"/>
            </p:cNvSpPr>
            <p:nvPr/>
          </p:nvSpPr>
          <p:spPr bwMode="auto">
            <a:xfrm>
              <a:off x="4308" y="1177"/>
              <a:ext cx="0" cy="1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1005" name="Line 13"/>
            <p:cNvSpPr>
              <a:spLocks noChangeShapeType="1"/>
            </p:cNvSpPr>
            <p:nvPr/>
          </p:nvSpPr>
          <p:spPr bwMode="auto">
            <a:xfrm>
              <a:off x="4309" y="1697"/>
              <a:ext cx="0" cy="20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1006" name="Line 14"/>
            <p:cNvSpPr>
              <a:spLocks noChangeShapeType="1"/>
            </p:cNvSpPr>
            <p:nvPr/>
          </p:nvSpPr>
          <p:spPr bwMode="auto">
            <a:xfrm>
              <a:off x="3848" y="1112"/>
              <a:ext cx="24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1007" name="Text Box 15"/>
            <p:cNvSpPr txBox="1">
              <a:spLocks noChangeArrowheads="1"/>
            </p:cNvSpPr>
            <p:nvPr/>
          </p:nvSpPr>
          <p:spPr bwMode="auto">
            <a:xfrm>
              <a:off x="3648" y="1968"/>
              <a:ext cx="970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>
                <a:spcBef>
                  <a:spcPct val="50000"/>
                </a:spcBef>
              </a:pPr>
              <a:r>
                <a:rPr lang="zh-CN" altLang="en-US" sz="2000" b="1"/>
                <a:t>等效电感</a:t>
              </a:r>
            </a:p>
          </p:txBody>
        </p:sp>
        <p:sp>
          <p:nvSpPr>
            <p:cNvPr id="341008" name="Oval 16"/>
            <p:cNvSpPr>
              <a:spLocks noChangeArrowheads="1"/>
            </p:cNvSpPr>
            <p:nvPr/>
          </p:nvSpPr>
          <p:spPr bwMode="auto">
            <a:xfrm>
              <a:off x="3775" y="1154"/>
              <a:ext cx="44" cy="4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1009" name="Oval 17"/>
            <p:cNvSpPr>
              <a:spLocks noChangeArrowheads="1"/>
            </p:cNvSpPr>
            <p:nvPr/>
          </p:nvSpPr>
          <p:spPr bwMode="auto">
            <a:xfrm>
              <a:off x="3771" y="1880"/>
              <a:ext cx="44" cy="4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41010" name="Group 18"/>
            <p:cNvGrpSpPr>
              <a:grpSpLocks/>
            </p:cNvGrpSpPr>
            <p:nvPr/>
          </p:nvGrpSpPr>
          <p:grpSpPr bwMode="auto">
            <a:xfrm rot="-5400000" flipH="1" flipV="1">
              <a:off x="4150" y="1508"/>
              <a:ext cx="356" cy="50"/>
              <a:chOff x="576" y="711"/>
              <a:chExt cx="384" cy="57"/>
            </a:xfrm>
          </p:grpSpPr>
          <p:sp>
            <p:nvSpPr>
              <p:cNvPr id="341011" name="Freeform 19"/>
              <p:cNvSpPr>
                <a:spLocks/>
              </p:cNvSpPr>
              <p:nvPr/>
            </p:nvSpPr>
            <p:spPr bwMode="auto">
              <a:xfrm>
                <a:off x="576" y="711"/>
                <a:ext cx="98" cy="57"/>
              </a:xfrm>
              <a:custGeom>
                <a:avLst/>
                <a:gdLst>
                  <a:gd name="T0" fmla="*/ 0 w 98"/>
                  <a:gd name="T1" fmla="*/ 57 h 57"/>
                  <a:gd name="T2" fmla="*/ 18 w 98"/>
                  <a:gd name="T3" fmla="*/ 14 h 57"/>
                  <a:gd name="T4" fmla="*/ 47 w 98"/>
                  <a:gd name="T5" fmla="*/ 0 h 57"/>
                  <a:gd name="T6" fmla="*/ 80 w 98"/>
                  <a:gd name="T7" fmla="*/ 14 h 57"/>
                  <a:gd name="T8" fmla="*/ 98 w 98"/>
                  <a:gd name="T9" fmla="*/ 4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57">
                    <a:moveTo>
                      <a:pt x="0" y="57"/>
                    </a:moveTo>
                    <a:cubicBezTo>
                      <a:pt x="3" y="50"/>
                      <a:pt x="10" y="23"/>
                      <a:pt x="18" y="14"/>
                    </a:cubicBezTo>
                    <a:cubicBezTo>
                      <a:pt x="26" y="5"/>
                      <a:pt x="37" y="0"/>
                      <a:pt x="47" y="0"/>
                    </a:cubicBezTo>
                    <a:cubicBezTo>
                      <a:pt x="57" y="0"/>
                      <a:pt x="71" y="6"/>
                      <a:pt x="80" y="14"/>
                    </a:cubicBezTo>
                    <a:cubicBezTo>
                      <a:pt x="89" y="22"/>
                      <a:pt x="94" y="42"/>
                      <a:pt x="98" y="48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1012" name="Freeform 20"/>
              <p:cNvSpPr>
                <a:spLocks/>
              </p:cNvSpPr>
              <p:nvPr/>
            </p:nvSpPr>
            <p:spPr bwMode="auto">
              <a:xfrm>
                <a:off x="674" y="711"/>
                <a:ext cx="95" cy="51"/>
              </a:xfrm>
              <a:custGeom>
                <a:avLst/>
                <a:gdLst>
                  <a:gd name="T0" fmla="*/ 0 w 121"/>
                  <a:gd name="T1" fmla="*/ 54 h 54"/>
                  <a:gd name="T2" fmla="*/ 24 w 121"/>
                  <a:gd name="T3" fmla="*/ 15 h 54"/>
                  <a:gd name="T4" fmla="*/ 66 w 121"/>
                  <a:gd name="T5" fmla="*/ 0 h 54"/>
                  <a:gd name="T6" fmla="*/ 103 w 121"/>
                  <a:gd name="T7" fmla="*/ 15 h 54"/>
                  <a:gd name="T8" fmla="*/ 121 w 121"/>
                  <a:gd name="T9" fmla="*/ 5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54">
                    <a:moveTo>
                      <a:pt x="0" y="54"/>
                    </a:moveTo>
                    <a:cubicBezTo>
                      <a:pt x="4" y="47"/>
                      <a:pt x="13" y="24"/>
                      <a:pt x="24" y="15"/>
                    </a:cubicBezTo>
                    <a:cubicBezTo>
                      <a:pt x="35" y="6"/>
                      <a:pt x="53" y="0"/>
                      <a:pt x="66" y="0"/>
                    </a:cubicBezTo>
                    <a:cubicBezTo>
                      <a:pt x="79" y="0"/>
                      <a:pt x="94" y="7"/>
                      <a:pt x="103" y="15"/>
                    </a:cubicBezTo>
                    <a:cubicBezTo>
                      <a:pt x="112" y="23"/>
                      <a:pt x="117" y="44"/>
                      <a:pt x="121" y="51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1013" name="Freeform 21"/>
              <p:cNvSpPr>
                <a:spLocks/>
              </p:cNvSpPr>
              <p:nvPr/>
            </p:nvSpPr>
            <p:spPr bwMode="auto">
              <a:xfrm>
                <a:off x="769" y="711"/>
                <a:ext cx="94" cy="48"/>
              </a:xfrm>
              <a:custGeom>
                <a:avLst/>
                <a:gdLst>
                  <a:gd name="T0" fmla="*/ 0 w 119"/>
                  <a:gd name="T1" fmla="*/ 51 h 51"/>
                  <a:gd name="T2" fmla="*/ 17 w 119"/>
                  <a:gd name="T3" fmla="*/ 15 h 51"/>
                  <a:gd name="T4" fmla="*/ 59 w 119"/>
                  <a:gd name="T5" fmla="*/ 0 h 51"/>
                  <a:gd name="T6" fmla="*/ 96 w 119"/>
                  <a:gd name="T7" fmla="*/ 15 h 51"/>
                  <a:gd name="T8" fmla="*/ 119 w 119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51">
                    <a:moveTo>
                      <a:pt x="0" y="51"/>
                    </a:moveTo>
                    <a:cubicBezTo>
                      <a:pt x="3" y="45"/>
                      <a:pt x="7" y="24"/>
                      <a:pt x="17" y="15"/>
                    </a:cubicBezTo>
                    <a:cubicBezTo>
                      <a:pt x="27" y="6"/>
                      <a:pt x="46" y="0"/>
                      <a:pt x="59" y="0"/>
                    </a:cubicBezTo>
                    <a:cubicBezTo>
                      <a:pt x="72" y="0"/>
                      <a:pt x="86" y="7"/>
                      <a:pt x="96" y="15"/>
                    </a:cubicBezTo>
                    <a:cubicBezTo>
                      <a:pt x="106" y="23"/>
                      <a:pt x="114" y="44"/>
                      <a:pt x="119" y="51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1014" name="Freeform 22"/>
              <p:cNvSpPr>
                <a:spLocks/>
              </p:cNvSpPr>
              <p:nvPr/>
            </p:nvSpPr>
            <p:spPr bwMode="auto">
              <a:xfrm>
                <a:off x="863" y="711"/>
                <a:ext cx="97" cy="54"/>
              </a:xfrm>
              <a:custGeom>
                <a:avLst/>
                <a:gdLst>
                  <a:gd name="T0" fmla="*/ 0 w 123"/>
                  <a:gd name="T1" fmla="*/ 51 h 57"/>
                  <a:gd name="T2" fmla="*/ 23 w 123"/>
                  <a:gd name="T3" fmla="*/ 15 h 57"/>
                  <a:gd name="T4" fmla="*/ 65 w 123"/>
                  <a:gd name="T5" fmla="*/ 0 h 57"/>
                  <a:gd name="T6" fmla="*/ 102 w 123"/>
                  <a:gd name="T7" fmla="*/ 15 h 57"/>
                  <a:gd name="T8" fmla="*/ 123 w 123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57">
                    <a:moveTo>
                      <a:pt x="0" y="51"/>
                    </a:moveTo>
                    <a:cubicBezTo>
                      <a:pt x="3" y="45"/>
                      <a:pt x="12" y="24"/>
                      <a:pt x="23" y="15"/>
                    </a:cubicBezTo>
                    <a:cubicBezTo>
                      <a:pt x="34" y="6"/>
                      <a:pt x="52" y="0"/>
                      <a:pt x="65" y="0"/>
                    </a:cubicBezTo>
                    <a:cubicBezTo>
                      <a:pt x="78" y="0"/>
                      <a:pt x="92" y="6"/>
                      <a:pt x="102" y="15"/>
                    </a:cubicBezTo>
                    <a:cubicBezTo>
                      <a:pt x="112" y="24"/>
                      <a:pt x="119" y="48"/>
                      <a:pt x="123" y="57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41015" name="Group 23"/>
          <p:cNvGrpSpPr>
            <a:grpSpLocks/>
          </p:cNvGrpSpPr>
          <p:nvPr/>
        </p:nvGrpSpPr>
        <p:grpSpPr bwMode="auto">
          <a:xfrm>
            <a:off x="1476375" y="1068388"/>
            <a:ext cx="3525838" cy="2365375"/>
            <a:chOff x="960" y="912"/>
            <a:chExt cx="2221" cy="1490"/>
          </a:xfrm>
        </p:grpSpPr>
        <p:sp>
          <p:nvSpPr>
            <p:cNvPr id="341016" name="Line 24"/>
            <p:cNvSpPr>
              <a:spLocks noChangeShapeType="1"/>
            </p:cNvSpPr>
            <p:nvPr/>
          </p:nvSpPr>
          <p:spPr bwMode="auto">
            <a:xfrm flipH="1" flipV="1">
              <a:off x="1186" y="1968"/>
              <a:ext cx="1885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41017" name="Text Box 25"/>
            <p:cNvSpPr txBox="1">
              <a:spLocks noChangeArrowheads="1"/>
            </p:cNvSpPr>
            <p:nvPr/>
          </p:nvSpPr>
          <p:spPr bwMode="auto">
            <a:xfrm>
              <a:off x="1496" y="912"/>
              <a:ext cx="361" cy="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L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/>
            </a:p>
          </p:txBody>
        </p:sp>
        <p:sp>
          <p:nvSpPr>
            <p:cNvPr id="341018" name="Text Box 26"/>
            <p:cNvSpPr txBox="1">
              <a:spLocks noChangeArrowheads="1"/>
            </p:cNvSpPr>
            <p:nvPr/>
          </p:nvSpPr>
          <p:spPr bwMode="auto">
            <a:xfrm>
              <a:off x="978" y="1458"/>
              <a:ext cx="395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u</a:t>
              </a:r>
              <a:endParaRPr lang="en-US" altLang="zh-CN" sz="2000" b="1"/>
            </a:p>
          </p:txBody>
        </p:sp>
        <p:sp>
          <p:nvSpPr>
            <p:cNvPr id="341019" name="Text Box 27"/>
            <p:cNvSpPr txBox="1">
              <a:spLocks noChangeArrowheads="1"/>
            </p:cNvSpPr>
            <p:nvPr/>
          </p:nvSpPr>
          <p:spPr bwMode="auto">
            <a:xfrm>
              <a:off x="1096" y="929"/>
              <a:ext cx="409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/>
            </a:p>
          </p:txBody>
        </p:sp>
        <p:sp>
          <p:nvSpPr>
            <p:cNvPr id="341020" name="Line 28"/>
            <p:cNvSpPr>
              <a:spLocks noChangeShapeType="1"/>
            </p:cNvSpPr>
            <p:nvPr/>
          </p:nvSpPr>
          <p:spPr bwMode="auto">
            <a:xfrm flipV="1">
              <a:off x="1191" y="1244"/>
              <a:ext cx="31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1021" name="Text Box 29"/>
            <p:cNvSpPr txBox="1">
              <a:spLocks noChangeArrowheads="1"/>
            </p:cNvSpPr>
            <p:nvPr/>
          </p:nvSpPr>
          <p:spPr bwMode="auto">
            <a:xfrm>
              <a:off x="965" y="1219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+</a:t>
              </a:r>
              <a:endParaRPr lang="en-US" altLang="zh-CN" sz="2000" b="1"/>
            </a:p>
          </p:txBody>
        </p:sp>
        <p:sp>
          <p:nvSpPr>
            <p:cNvPr id="341022" name="Text Box 30"/>
            <p:cNvSpPr txBox="1">
              <a:spLocks noChangeArrowheads="1"/>
            </p:cNvSpPr>
            <p:nvPr/>
          </p:nvSpPr>
          <p:spPr bwMode="auto">
            <a:xfrm>
              <a:off x="1631" y="1184"/>
              <a:ext cx="395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_</a:t>
              </a:r>
              <a:endParaRPr lang="en-US" altLang="zh-CN" sz="2000" b="1"/>
            </a:p>
          </p:txBody>
        </p:sp>
        <p:sp>
          <p:nvSpPr>
            <p:cNvPr id="341023" name="Line 31"/>
            <p:cNvSpPr>
              <a:spLocks noChangeShapeType="1"/>
            </p:cNvSpPr>
            <p:nvPr/>
          </p:nvSpPr>
          <p:spPr bwMode="auto">
            <a:xfrm>
              <a:off x="1212" y="1177"/>
              <a:ext cx="24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1024" name="Text Box 32"/>
            <p:cNvSpPr txBox="1">
              <a:spLocks noChangeArrowheads="1"/>
            </p:cNvSpPr>
            <p:nvPr/>
          </p:nvSpPr>
          <p:spPr bwMode="auto">
            <a:xfrm>
              <a:off x="1480" y="1248"/>
              <a:ext cx="40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/>
            </a:p>
          </p:txBody>
        </p:sp>
        <p:sp>
          <p:nvSpPr>
            <p:cNvPr id="341025" name="Text Box 33"/>
            <p:cNvSpPr txBox="1">
              <a:spLocks noChangeArrowheads="1"/>
            </p:cNvSpPr>
            <p:nvPr/>
          </p:nvSpPr>
          <p:spPr bwMode="auto">
            <a:xfrm>
              <a:off x="1632" y="2016"/>
              <a:ext cx="1200" cy="3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>
                <a:spcBef>
                  <a:spcPct val="50000"/>
                </a:spcBef>
              </a:pPr>
              <a:r>
                <a:rPr lang="en-US" altLang="zh-CN" sz="2000" b="1" i="1"/>
                <a:t>n</a:t>
              </a:r>
              <a:r>
                <a:rPr lang="zh-CN" altLang="en-US" sz="2000" b="1"/>
                <a:t>个电感串联</a:t>
              </a:r>
            </a:p>
          </p:txBody>
        </p:sp>
        <p:sp>
          <p:nvSpPr>
            <p:cNvPr id="341026" name="Text Box 34"/>
            <p:cNvSpPr txBox="1">
              <a:spLocks noChangeArrowheads="1"/>
            </p:cNvSpPr>
            <p:nvPr/>
          </p:nvSpPr>
          <p:spPr bwMode="auto">
            <a:xfrm>
              <a:off x="1974" y="918"/>
              <a:ext cx="361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L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/>
            </a:p>
          </p:txBody>
        </p:sp>
        <p:sp>
          <p:nvSpPr>
            <p:cNvPr id="341027" name="Text Box 35"/>
            <p:cNvSpPr txBox="1">
              <a:spLocks noChangeArrowheads="1"/>
            </p:cNvSpPr>
            <p:nvPr/>
          </p:nvSpPr>
          <p:spPr bwMode="auto">
            <a:xfrm>
              <a:off x="1952" y="1245"/>
              <a:ext cx="40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/>
            </a:p>
          </p:txBody>
        </p:sp>
        <p:sp>
          <p:nvSpPr>
            <p:cNvPr id="341028" name="Text Box 36"/>
            <p:cNvSpPr txBox="1">
              <a:spLocks noChangeArrowheads="1"/>
            </p:cNvSpPr>
            <p:nvPr/>
          </p:nvSpPr>
          <p:spPr bwMode="auto">
            <a:xfrm>
              <a:off x="2643" y="924"/>
              <a:ext cx="361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L</a:t>
              </a:r>
              <a:r>
                <a:rPr lang="en-US" altLang="zh-CN" sz="2000" b="1" i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altLang="zh-CN" sz="2000" b="1"/>
            </a:p>
          </p:txBody>
        </p:sp>
        <p:sp>
          <p:nvSpPr>
            <p:cNvPr id="341029" name="Line 37"/>
            <p:cNvSpPr>
              <a:spLocks noChangeShapeType="1"/>
            </p:cNvSpPr>
            <p:nvPr/>
          </p:nvSpPr>
          <p:spPr bwMode="auto">
            <a:xfrm>
              <a:off x="3082" y="1242"/>
              <a:ext cx="0" cy="73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1030" name="Text Box 38"/>
            <p:cNvSpPr txBox="1">
              <a:spLocks noChangeArrowheads="1"/>
            </p:cNvSpPr>
            <p:nvPr/>
          </p:nvSpPr>
          <p:spPr bwMode="auto">
            <a:xfrm>
              <a:off x="2629" y="1257"/>
              <a:ext cx="40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i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altLang="zh-CN" sz="2000" b="1"/>
            </a:p>
          </p:txBody>
        </p:sp>
        <p:sp>
          <p:nvSpPr>
            <p:cNvPr id="341031" name="Line 39"/>
            <p:cNvSpPr>
              <a:spLocks noChangeShapeType="1"/>
            </p:cNvSpPr>
            <p:nvPr/>
          </p:nvSpPr>
          <p:spPr bwMode="auto">
            <a:xfrm>
              <a:off x="3013" y="1246"/>
              <a:ext cx="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1032" name="Line 40"/>
            <p:cNvSpPr>
              <a:spLocks noChangeShapeType="1"/>
            </p:cNvSpPr>
            <p:nvPr/>
          </p:nvSpPr>
          <p:spPr bwMode="auto">
            <a:xfrm>
              <a:off x="2403" y="1246"/>
              <a:ext cx="22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1033" name="Oval 41"/>
            <p:cNvSpPr>
              <a:spLocks noChangeArrowheads="1"/>
            </p:cNvSpPr>
            <p:nvPr/>
          </p:nvSpPr>
          <p:spPr bwMode="auto">
            <a:xfrm>
              <a:off x="1139" y="1219"/>
              <a:ext cx="44" cy="44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1034" name="Oval 42"/>
            <p:cNvSpPr>
              <a:spLocks noChangeArrowheads="1"/>
            </p:cNvSpPr>
            <p:nvPr/>
          </p:nvSpPr>
          <p:spPr bwMode="auto">
            <a:xfrm>
              <a:off x="1135" y="1946"/>
              <a:ext cx="44" cy="4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1035" name="Line 43"/>
            <p:cNvSpPr>
              <a:spLocks noChangeShapeType="1"/>
            </p:cNvSpPr>
            <p:nvPr/>
          </p:nvSpPr>
          <p:spPr bwMode="auto">
            <a:xfrm>
              <a:off x="2312" y="1246"/>
              <a:ext cx="6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1036" name="Line 44"/>
            <p:cNvSpPr>
              <a:spLocks noChangeShapeType="1"/>
            </p:cNvSpPr>
            <p:nvPr/>
          </p:nvSpPr>
          <p:spPr bwMode="auto">
            <a:xfrm>
              <a:off x="1855" y="1246"/>
              <a:ext cx="11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1037" name="Line 45"/>
            <p:cNvSpPr>
              <a:spLocks noChangeShapeType="1"/>
            </p:cNvSpPr>
            <p:nvPr/>
          </p:nvSpPr>
          <p:spPr bwMode="auto">
            <a:xfrm flipH="1">
              <a:off x="2634" y="1246"/>
              <a:ext cx="53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1038" name="Text Box 46"/>
            <p:cNvSpPr txBox="1">
              <a:spLocks noChangeArrowheads="1"/>
            </p:cNvSpPr>
            <p:nvPr/>
          </p:nvSpPr>
          <p:spPr bwMode="auto">
            <a:xfrm>
              <a:off x="1289" y="1252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+</a:t>
              </a:r>
              <a:endParaRPr lang="en-US" altLang="zh-CN" sz="2000" b="1"/>
            </a:p>
          </p:txBody>
        </p:sp>
        <p:sp>
          <p:nvSpPr>
            <p:cNvPr id="341039" name="Text Box 47"/>
            <p:cNvSpPr txBox="1">
              <a:spLocks noChangeArrowheads="1"/>
            </p:cNvSpPr>
            <p:nvPr/>
          </p:nvSpPr>
          <p:spPr bwMode="auto">
            <a:xfrm>
              <a:off x="1784" y="1256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+</a:t>
              </a:r>
              <a:endParaRPr lang="en-US" altLang="zh-CN" sz="2000" b="1"/>
            </a:p>
          </p:txBody>
        </p:sp>
        <p:sp>
          <p:nvSpPr>
            <p:cNvPr id="341040" name="Text Box 48"/>
            <p:cNvSpPr txBox="1">
              <a:spLocks noChangeArrowheads="1"/>
            </p:cNvSpPr>
            <p:nvPr/>
          </p:nvSpPr>
          <p:spPr bwMode="auto">
            <a:xfrm>
              <a:off x="2488" y="1255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+</a:t>
              </a:r>
              <a:endParaRPr lang="en-US" altLang="zh-CN" sz="2000" b="1"/>
            </a:p>
          </p:txBody>
        </p:sp>
        <p:sp>
          <p:nvSpPr>
            <p:cNvPr id="341041" name="Text Box 49"/>
            <p:cNvSpPr txBox="1">
              <a:spLocks noChangeArrowheads="1"/>
            </p:cNvSpPr>
            <p:nvPr/>
          </p:nvSpPr>
          <p:spPr bwMode="auto">
            <a:xfrm>
              <a:off x="2153" y="1182"/>
              <a:ext cx="396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_</a:t>
              </a:r>
              <a:endParaRPr lang="en-US" altLang="zh-CN" sz="2000" b="1"/>
            </a:p>
          </p:txBody>
        </p:sp>
        <p:sp>
          <p:nvSpPr>
            <p:cNvPr id="341042" name="Text Box 50"/>
            <p:cNvSpPr txBox="1">
              <a:spLocks noChangeArrowheads="1"/>
            </p:cNvSpPr>
            <p:nvPr/>
          </p:nvSpPr>
          <p:spPr bwMode="auto">
            <a:xfrm>
              <a:off x="2785" y="1185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_</a:t>
              </a:r>
              <a:endParaRPr lang="en-US" altLang="zh-CN" sz="2000" b="1"/>
            </a:p>
          </p:txBody>
        </p:sp>
        <p:grpSp>
          <p:nvGrpSpPr>
            <p:cNvPr id="341043" name="Group 51"/>
            <p:cNvGrpSpPr>
              <a:grpSpLocks/>
            </p:cNvGrpSpPr>
            <p:nvPr/>
          </p:nvGrpSpPr>
          <p:grpSpPr bwMode="auto">
            <a:xfrm rot="-10800000" flipH="1" flipV="1">
              <a:off x="1505" y="1199"/>
              <a:ext cx="356" cy="50"/>
              <a:chOff x="576" y="711"/>
              <a:chExt cx="384" cy="57"/>
            </a:xfrm>
          </p:grpSpPr>
          <p:sp>
            <p:nvSpPr>
              <p:cNvPr id="341044" name="Freeform 52"/>
              <p:cNvSpPr>
                <a:spLocks/>
              </p:cNvSpPr>
              <p:nvPr/>
            </p:nvSpPr>
            <p:spPr bwMode="auto">
              <a:xfrm>
                <a:off x="576" y="711"/>
                <a:ext cx="98" cy="57"/>
              </a:xfrm>
              <a:custGeom>
                <a:avLst/>
                <a:gdLst>
                  <a:gd name="T0" fmla="*/ 0 w 98"/>
                  <a:gd name="T1" fmla="*/ 57 h 57"/>
                  <a:gd name="T2" fmla="*/ 18 w 98"/>
                  <a:gd name="T3" fmla="*/ 14 h 57"/>
                  <a:gd name="T4" fmla="*/ 47 w 98"/>
                  <a:gd name="T5" fmla="*/ 0 h 57"/>
                  <a:gd name="T6" fmla="*/ 80 w 98"/>
                  <a:gd name="T7" fmla="*/ 14 h 57"/>
                  <a:gd name="T8" fmla="*/ 98 w 98"/>
                  <a:gd name="T9" fmla="*/ 4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57">
                    <a:moveTo>
                      <a:pt x="0" y="57"/>
                    </a:moveTo>
                    <a:cubicBezTo>
                      <a:pt x="3" y="50"/>
                      <a:pt x="10" y="23"/>
                      <a:pt x="18" y="14"/>
                    </a:cubicBezTo>
                    <a:cubicBezTo>
                      <a:pt x="26" y="5"/>
                      <a:pt x="37" y="0"/>
                      <a:pt x="47" y="0"/>
                    </a:cubicBezTo>
                    <a:cubicBezTo>
                      <a:pt x="57" y="0"/>
                      <a:pt x="71" y="6"/>
                      <a:pt x="80" y="14"/>
                    </a:cubicBezTo>
                    <a:cubicBezTo>
                      <a:pt x="89" y="22"/>
                      <a:pt x="94" y="42"/>
                      <a:pt x="98" y="48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1045" name="Freeform 53"/>
              <p:cNvSpPr>
                <a:spLocks/>
              </p:cNvSpPr>
              <p:nvPr/>
            </p:nvSpPr>
            <p:spPr bwMode="auto">
              <a:xfrm>
                <a:off x="674" y="711"/>
                <a:ext cx="95" cy="51"/>
              </a:xfrm>
              <a:custGeom>
                <a:avLst/>
                <a:gdLst>
                  <a:gd name="T0" fmla="*/ 0 w 121"/>
                  <a:gd name="T1" fmla="*/ 54 h 54"/>
                  <a:gd name="T2" fmla="*/ 24 w 121"/>
                  <a:gd name="T3" fmla="*/ 15 h 54"/>
                  <a:gd name="T4" fmla="*/ 66 w 121"/>
                  <a:gd name="T5" fmla="*/ 0 h 54"/>
                  <a:gd name="T6" fmla="*/ 103 w 121"/>
                  <a:gd name="T7" fmla="*/ 15 h 54"/>
                  <a:gd name="T8" fmla="*/ 121 w 121"/>
                  <a:gd name="T9" fmla="*/ 5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54">
                    <a:moveTo>
                      <a:pt x="0" y="54"/>
                    </a:moveTo>
                    <a:cubicBezTo>
                      <a:pt x="4" y="47"/>
                      <a:pt x="13" y="24"/>
                      <a:pt x="24" y="15"/>
                    </a:cubicBezTo>
                    <a:cubicBezTo>
                      <a:pt x="35" y="6"/>
                      <a:pt x="53" y="0"/>
                      <a:pt x="66" y="0"/>
                    </a:cubicBezTo>
                    <a:cubicBezTo>
                      <a:pt x="79" y="0"/>
                      <a:pt x="94" y="7"/>
                      <a:pt x="103" y="15"/>
                    </a:cubicBezTo>
                    <a:cubicBezTo>
                      <a:pt x="112" y="23"/>
                      <a:pt x="117" y="44"/>
                      <a:pt x="121" y="51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1046" name="Freeform 54"/>
              <p:cNvSpPr>
                <a:spLocks/>
              </p:cNvSpPr>
              <p:nvPr/>
            </p:nvSpPr>
            <p:spPr bwMode="auto">
              <a:xfrm>
                <a:off x="769" y="711"/>
                <a:ext cx="94" cy="48"/>
              </a:xfrm>
              <a:custGeom>
                <a:avLst/>
                <a:gdLst>
                  <a:gd name="T0" fmla="*/ 0 w 119"/>
                  <a:gd name="T1" fmla="*/ 51 h 51"/>
                  <a:gd name="T2" fmla="*/ 17 w 119"/>
                  <a:gd name="T3" fmla="*/ 15 h 51"/>
                  <a:gd name="T4" fmla="*/ 59 w 119"/>
                  <a:gd name="T5" fmla="*/ 0 h 51"/>
                  <a:gd name="T6" fmla="*/ 96 w 119"/>
                  <a:gd name="T7" fmla="*/ 15 h 51"/>
                  <a:gd name="T8" fmla="*/ 119 w 119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51">
                    <a:moveTo>
                      <a:pt x="0" y="51"/>
                    </a:moveTo>
                    <a:cubicBezTo>
                      <a:pt x="3" y="45"/>
                      <a:pt x="7" y="24"/>
                      <a:pt x="17" y="15"/>
                    </a:cubicBezTo>
                    <a:cubicBezTo>
                      <a:pt x="27" y="6"/>
                      <a:pt x="46" y="0"/>
                      <a:pt x="59" y="0"/>
                    </a:cubicBezTo>
                    <a:cubicBezTo>
                      <a:pt x="72" y="0"/>
                      <a:pt x="86" y="7"/>
                      <a:pt x="96" y="15"/>
                    </a:cubicBezTo>
                    <a:cubicBezTo>
                      <a:pt x="106" y="23"/>
                      <a:pt x="114" y="44"/>
                      <a:pt x="119" y="51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1047" name="Freeform 55"/>
              <p:cNvSpPr>
                <a:spLocks/>
              </p:cNvSpPr>
              <p:nvPr/>
            </p:nvSpPr>
            <p:spPr bwMode="auto">
              <a:xfrm>
                <a:off x="863" y="711"/>
                <a:ext cx="97" cy="54"/>
              </a:xfrm>
              <a:custGeom>
                <a:avLst/>
                <a:gdLst>
                  <a:gd name="T0" fmla="*/ 0 w 123"/>
                  <a:gd name="T1" fmla="*/ 51 h 57"/>
                  <a:gd name="T2" fmla="*/ 23 w 123"/>
                  <a:gd name="T3" fmla="*/ 15 h 57"/>
                  <a:gd name="T4" fmla="*/ 65 w 123"/>
                  <a:gd name="T5" fmla="*/ 0 h 57"/>
                  <a:gd name="T6" fmla="*/ 102 w 123"/>
                  <a:gd name="T7" fmla="*/ 15 h 57"/>
                  <a:gd name="T8" fmla="*/ 123 w 123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57">
                    <a:moveTo>
                      <a:pt x="0" y="51"/>
                    </a:moveTo>
                    <a:cubicBezTo>
                      <a:pt x="3" y="45"/>
                      <a:pt x="12" y="24"/>
                      <a:pt x="23" y="15"/>
                    </a:cubicBezTo>
                    <a:cubicBezTo>
                      <a:pt x="34" y="6"/>
                      <a:pt x="52" y="0"/>
                      <a:pt x="65" y="0"/>
                    </a:cubicBezTo>
                    <a:cubicBezTo>
                      <a:pt x="78" y="0"/>
                      <a:pt x="92" y="6"/>
                      <a:pt x="102" y="15"/>
                    </a:cubicBezTo>
                    <a:cubicBezTo>
                      <a:pt x="112" y="24"/>
                      <a:pt x="119" y="48"/>
                      <a:pt x="123" y="57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341048" name="Group 56"/>
            <p:cNvGrpSpPr>
              <a:grpSpLocks/>
            </p:cNvGrpSpPr>
            <p:nvPr/>
          </p:nvGrpSpPr>
          <p:grpSpPr bwMode="auto">
            <a:xfrm rot="-10800000" flipH="1" flipV="1">
              <a:off x="1965" y="1198"/>
              <a:ext cx="356" cy="50"/>
              <a:chOff x="576" y="711"/>
              <a:chExt cx="384" cy="57"/>
            </a:xfrm>
          </p:grpSpPr>
          <p:sp>
            <p:nvSpPr>
              <p:cNvPr id="341049" name="Freeform 57"/>
              <p:cNvSpPr>
                <a:spLocks/>
              </p:cNvSpPr>
              <p:nvPr/>
            </p:nvSpPr>
            <p:spPr bwMode="auto">
              <a:xfrm>
                <a:off x="576" y="711"/>
                <a:ext cx="98" cy="57"/>
              </a:xfrm>
              <a:custGeom>
                <a:avLst/>
                <a:gdLst>
                  <a:gd name="T0" fmla="*/ 0 w 98"/>
                  <a:gd name="T1" fmla="*/ 57 h 57"/>
                  <a:gd name="T2" fmla="*/ 18 w 98"/>
                  <a:gd name="T3" fmla="*/ 14 h 57"/>
                  <a:gd name="T4" fmla="*/ 47 w 98"/>
                  <a:gd name="T5" fmla="*/ 0 h 57"/>
                  <a:gd name="T6" fmla="*/ 80 w 98"/>
                  <a:gd name="T7" fmla="*/ 14 h 57"/>
                  <a:gd name="T8" fmla="*/ 98 w 98"/>
                  <a:gd name="T9" fmla="*/ 4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57">
                    <a:moveTo>
                      <a:pt x="0" y="57"/>
                    </a:moveTo>
                    <a:cubicBezTo>
                      <a:pt x="3" y="50"/>
                      <a:pt x="10" y="23"/>
                      <a:pt x="18" y="14"/>
                    </a:cubicBezTo>
                    <a:cubicBezTo>
                      <a:pt x="26" y="5"/>
                      <a:pt x="37" y="0"/>
                      <a:pt x="47" y="0"/>
                    </a:cubicBezTo>
                    <a:cubicBezTo>
                      <a:pt x="57" y="0"/>
                      <a:pt x="71" y="6"/>
                      <a:pt x="80" y="14"/>
                    </a:cubicBezTo>
                    <a:cubicBezTo>
                      <a:pt x="89" y="22"/>
                      <a:pt x="94" y="42"/>
                      <a:pt x="98" y="48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1050" name="Freeform 58"/>
              <p:cNvSpPr>
                <a:spLocks/>
              </p:cNvSpPr>
              <p:nvPr/>
            </p:nvSpPr>
            <p:spPr bwMode="auto">
              <a:xfrm>
                <a:off x="674" y="711"/>
                <a:ext cx="95" cy="51"/>
              </a:xfrm>
              <a:custGeom>
                <a:avLst/>
                <a:gdLst>
                  <a:gd name="T0" fmla="*/ 0 w 121"/>
                  <a:gd name="T1" fmla="*/ 54 h 54"/>
                  <a:gd name="T2" fmla="*/ 24 w 121"/>
                  <a:gd name="T3" fmla="*/ 15 h 54"/>
                  <a:gd name="T4" fmla="*/ 66 w 121"/>
                  <a:gd name="T5" fmla="*/ 0 h 54"/>
                  <a:gd name="T6" fmla="*/ 103 w 121"/>
                  <a:gd name="T7" fmla="*/ 15 h 54"/>
                  <a:gd name="T8" fmla="*/ 121 w 121"/>
                  <a:gd name="T9" fmla="*/ 5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54">
                    <a:moveTo>
                      <a:pt x="0" y="54"/>
                    </a:moveTo>
                    <a:cubicBezTo>
                      <a:pt x="4" y="47"/>
                      <a:pt x="13" y="24"/>
                      <a:pt x="24" y="15"/>
                    </a:cubicBezTo>
                    <a:cubicBezTo>
                      <a:pt x="35" y="6"/>
                      <a:pt x="53" y="0"/>
                      <a:pt x="66" y="0"/>
                    </a:cubicBezTo>
                    <a:cubicBezTo>
                      <a:pt x="79" y="0"/>
                      <a:pt x="94" y="7"/>
                      <a:pt x="103" y="15"/>
                    </a:cubicBezTo>
                    <a:cubicBezTo>
                      <a:pt x="112" y="23"/>
                      <a:pt x="117" y="44"/>
                      <a:pt x="121" y="51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1051" name="Freeform 59"/>
              <p:cNvSpPr>
                <a:spLocks/>
              </p:cNvSpPr>
              <p:nvPr/>
            </p:nvSpPr>
            <p:spPr bwMode="auto">
              <a:xfrm>
                <a:off x="769" y="711"/>
                <a:ext cx="94" cy="48"/>
              </a:xfrm>
              <a:custGeom>
                <a:avLst/>
                <a:gdLst>
                  <a:gd name="T0" fmla="*/ 0 w 119"/>
                  <a:gd name="T1" fmla="*/ 51 h 51"/>
                  <a:gd name="T2" fmla="*/ 17 w 119"/>
                  <a:gd name="T3" fmla="*/ 15 h 51"/>
                  <a:gd name="T4" fmla="*/ 59 w 119"/>
                  <a:gd name="T5" fmla="*/ 0 h 51"/>
                  <a:gd name="T6" fmla="*/ 96 w 119"/>
                  <a:gd name="T7" fmla="*/ 15 h 51"/>
                  <a:gd name="T8" fmla="*/ 119 w 119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51">
                    <a:moveTo>
                      <a:pt x="0" y="51"/>
                    </a:moveTo>
                    <a:cubicBezTo>
                      <a:pt x="3" y="45"/>
                      <a:pt x="7" y="24"/>
                      <a:pt x="17" y="15"/>
                    </a:cubicBezTo>
                    <a:cubicBezTo>
                      <a:pt x="27" y="6"/>
                      <a:pt x="46" y="0"/>
                      <a:pt x="59" y="0"/>
                    </a:cubicBezTo>
                    <a:cubicBezTo>
                      <a:pt x="72" y="0"/>
                      <a:pt x="86" y="7"/>
                      <a:pt x="96" y="15"/>
                    </a:cubicBezTo>
                    <a:cubicBezTo>
                      <a:pt x="106" y="23"/>
                      <a:pt x="114" y="44"/>
                      <a:pt x="119" y="51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1052" name="Freeform 60"/>
              <p:cNvSpPr>
                <a:spLocks/>
              </p:cNvSpPr>
              <p:nvPr/>
            </p:nvSpPr>
            <p:spPr bwMode="auto">
              <a:xfrm>
                <a:off x="863" y="711"/>
                <a:ext cx="97" cy="54"/>
              </a:xfrm>
              <a:custGeom>
                <a:avLst/>
                <a:gdLst>
                  <a:gd name="T0" fmla="*/ 0 w 123"/>
                  <a:gd name="T1" fmla="*/ 51 h 57"/>
                  <a:gd name="T2" fmla="*/ 23 w 123"/>
                  <a:gd name="T3" fmla="*/ 15 h 57"/>
                  <a:gd name="T4" fmla="*/ 65 w 123"/>
                  <a:gd name="T5" fmla="*/ 0 h 57"/>
                  <a:gd name="T6" fmla="*/ 102 w 123"/>
                  <a:gd name="T7" fmla="*/ 15 h 57"/>
                  <a:gd name="T8" fmla="*/ 123 w 123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57">
                    <a:moveTo>
                      <a:pt x="0" y="51"/>
                    </a:moveTo>
                    <a:cubicBezTo>
                      <a:pt x="3" y="45"/>
                      <a:pt x="12" y="24"/>
                      <a:pt x="23" y="15"/>
                    </a:cubicBezTo>
                    <a:cubicBezTo>
                      <a:pt x="34" y="6"/>
                      <a:pt x="52" y="0"/>
                      <a:pt x="65" y="0"/>
                    </a:cubicBezTo>
                    <a:cubicBezTo>
                      <a:pt x="78" y="0"/>
                      <a:pt x="92" y="6"/>
                      <a:pt x="102" y="15"/>
                    </a:cubicBezTo>
                    <a:cubicBezTo>
                      <a:pt x="112" y="24"/>
                      <a:pt x="119" y="48"/>
                      <a:pt x="123" y="57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341053" name="Group 61"/>
            <p:cNvGrpSpPr>
              <a:grpSpLocks/>
            </p:cNvGrpSpPr>
            <p:nvPr/>
          </p:nvGrpSpPr>
          <p:grpSpPr bwMode="auto">
            <a:xfrm rot="-10800000" flipH="1" flipV="1">
              <a:off x="2670" y="1198"/>
              <a:ext cx="356" cy="51"/>
              <a:chOff x="576" y="711"/>
              <a:chExt cx="384" cy="57"/>
            </a:xfrm>
          </p:grpSpPr>
          <p:sp>
            <p:nvSpPr>
              <p:cNvPr id="341054" name="Freeform 62"/>
              <p:cNvSpPr>
                <a:spLocks/>
              </p:cNvSpPr>
              <p:nvPr/>
            </p:nvSpPr>
            <p:spPr bwMode="auto">
              <a:xfrm>
                <a:off x="576" y="711"/>
                <a:ext cx="98" cy="57"/>
              </a:xfrm>
              <a:custGeom>
                <a:avLst/>
                <a:gdLst>
                  <a:gd name="T0" fmla="*/ 0 w 98"/>
                  <a:gd name="T1" fmla="*/ 57 h 57"/>
                  <a:gd name="T2" fmla="*/ 18 w 98"/>
                  <a:gd name="T3" fmla="*/ 14 h 57"/>
                  <a:gd name="T4" fmla="*/ 47 w 98"/>
                  <a:gd name="T5" fmla="*/ 0 h 57"/>
                  <a:gd name="T6" fmla="*/ 80 w 98"/>
                  <a:gd name="T7" fmla="*/ 14 h 57"/>
                  <a:gd name="T8" fmla="*/ 98 w 98"/>
                  <a:gd name="T9" fmla="*/ 4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57">
                    <a:moveTo>
                      <a:pt x="0" y="57"/>
                    </a:moveTo>
                    <a:cubicBezTo>
                      <a:pt x="3" y="50"/>
                      <a:pt x="10" y="23"/>
                      <a:pt x="18" y="14"/>
                    </a:cubicBezTo>
                    <a:cubicBezTo>
                      <a:pt x="26" y="5"/>
                      <a:pt x="37" y="0"/>
                      <a:pt x="47" y="0"/>
                    </a:cubicBezTo>
                    <a:cubicBezTo>
                      <a:pt x="57" y="0"/>
                      <a:pt x="71" y="6"/>
                      <a:pt x="80" y="14"/>
                    </a:cubicBezTo>
                    <a:cubicBezTo>
                      <a:pt x="89" y="22"/>
                      <a:pt x="94" y="42"/>
                      <a:pt x="98" y="48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1055" name="Freeform 63"/>
              <p:cNvSpPr>
                <a:spLocks/>
              </p:cNvSpPr>
              <p:nvPr/>
            </p:nvSpPr>
            <p:spPr bwMode="auto">
              <a:xfrm>
                <a:off x="674" y="711"/>
                <a:ext cx="95" cy="51"/>
              </a:xfrm>
              <a:custGeom>
                <a:avLst/>
                <a:gdLst>
                  <a:gd name="T0" fmla="*/ 0 w 121"/>
                  <a:gd name="T1" fmla="*/ 54 h 54"/>
                  <a:gd name="T2" fmla="*/ 24 w 121"/>
                  <a:gd name="T3" fmla="*/ 15 h 54"/>
                  <a:gd name="T4" fmla="*/ 66 w 121"/>
                  <a:gd name="T5" fmla="*/ 0 h 54"/>
                  <a:gd name="T6" fmla="*/ 103 w 121"/>
                  <a:gd name="T7" fmla="*/ 15 h 54"/>
                  <a:gd name="T8" fmla="*/ 121 w 121"/>
                  <a:gd name="T9" fmla="*/ 5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54">
                    <a:moveTo>
                      <a:pt x="0" y="54"/>
                    </a:moveTo>
                    <a:cubicBezTo>
                      <a:pt x="4" y="47"/>
                      <a:pt x="13" y="24"/>
                      <a:pt x="24" y="15"/>
                    </a:cubicBezTo>
                    <a:cubicBezTo>
                      <a:pt x="35" y="6"/>
                      <a:pt x="53" y="0"/>
                      <a:pt x="66" y="0"/>
                    </a:cubicBezTo>
                    <a:cubicBezTo>
                      <a:pt x="79" y="0"/>
                      <a:pt x="94" y="7"/>
                      <a:pt x="103" y="15"/>
                    </a:cubicBezTo>
                    <a:cubicBezTo>
                      <a:pt x="112" y="23"/>
                      <a:pt x="117" y="44"/>
                      <a:pt x="121" y="51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1056" name="Freeform 64"/>
              <p:cNvSpPr>
                <a:spLocks/>
              </p:cNvSpPr>
              <p:nvPr/>
            </p:nvSpPr>
            <p:spPr bwMode="auto">
              <a:xfrm>
                <a:off x="769" y="711"/>
                <a:ext cx="94" cy="48"/>
              </a:xfrm>
              <a:custGeom>
                <a:avLst/>
                <a:gdLst>
                  <a:gd name="T0" fmla="*/ 0 w 119"/>
                  <a:gd name="T1" fmla="*/ 51 h 51"/>
                  <a:gd name="T2" fmla="*/ 17 w 119"/>
                  <a:gd name="T3" fmla="*/ 15 h 51"/>
                  <a:gd name="T4" fmla="*/ 59 w 119"/>
                  <a:gd name="T5" fmla="*/ 0 h 51"/>
                  <a:gd name="T6" fmla="*/ 96 w 119"/>
                  <a:gd name="T7" fmla="*/ 15 h 51"/>
                  <a:gd name="T8" fmla="*/ 119 w 119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51">
                    <a:moveTo>
                      <a:pt x="0" y="51"/>
                    </a:moveTo>
                    <a:cubicBezTo>
                      <a:pt x="3" y="45"/>
                      <a:pt x="7" y="24"/>
                      <a:pt x="17" y="15"/>
                    </a:cubicBezTo>
                    <a:cubicBezTo>
                      <a:pt x="27" y="6"/>
                      <a:pt x="46" y="0"/>
                      <a:pt x="59" y="0"/>
                    </a:cubicBezTo>
                    <a:cubicBezTo>
                      <a:pt x="72" y="0"/>
                      <a:pt x="86" y="7"/>
                      <a:pt x="96" y="15"/>
                    </a:cubicBezTo>
                    <a:cubicBezTo>
                      <a:pt x="106" y="23"/>
                      <a:pt x="114" y="44"/>
                      <a:pt x="119" y="51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1057" name="Freeform 65"/>
              <p:cNvSpPr>
                <a:spLocks/>
              </p:cNvSpPr>
              <p:nvPr/>
            </p:nvSpPr>
            <p:spPr bwMode="auto">
              <a:xfrm>
                <a:off x="863" y="711"/>
                <a:ext cx="97" cy="54"/>
              </a:xfrm>
              <a:custGeom>
                <a:avLst/>
                <a:gdLst>
                  <a:gd name="T0" fmla="*/ 0 w 123"/>
                  <a:gd name="T1" fmla="*/ 51 h 57"/>
                  <a:gd name="T2" fmla="*/ 23 w 123"/>
                  <a:gd name="T3" fmla="*/ 15 h 57"/>
                  <a:gd name="T4" fmla="*/ 65 w 123"/>
                  <a:gd name="T5" fmla="*/ 0 h 57"/>
                  <a:gd name="T6" fmla="*/ 102 w 123"/>
                  <a:gd name="T7" fmla="*/ 15 h 57"/>
                  <a:gd name="T8" fmla="*/ 123 w 123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57">
                    <a:moveTo>
                      <a:pt x="0" y="51"/>
                    </a:moveTo>
                    <a:cubicBezTo>
                      <a:pt x="3" y="45"/>
                      <a:pt x="12" y="24"/>
                      <a:pt x="23" y="15"/>
                    </a:cubicBezTo>
                    <a:cubicBezTo>
                      <a:pt x="34" y="6"/>
                      <a:pt x="52" y="0"/>
                      <a:pt x="65" y="0"/>
                    </a:cubicBezTo>
                    <a:cubicBezTo>
                      <a:pt x="78" y="0"/>
                      <a:pt x="92" y="6"/>
                      <a:pt x="102" y="15"/>
                    </a:cubicBezTo>
                    <a:cubicBezTo>
                      <a:pt x="112" y="24"/>
                      <a:pt x="119" y="48"/>
                      <a:pt x="123" y="57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341058" name="Text Box 66"/>
            <p:cNvSpPr txBox="1">
              <a:spLocks noChangeArrowheads="1"/>
            </p:cNvSpPr>
            <p:nvPr/>
          </p:nvSpPr>
          <p:spPr bwMode="auto">
            <a:xfrm>
              <a:off x="960" y="1657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_</a:t>
              </a:r>
              <a:endParaRPr lang="en-US" altLang="zh-CN" sz="2000" b="1"/>
            </a:p>
          </p:txBody>
        </p:sp>
      </p:grpSp>
      <p:sp>
        <p:nvSpPr>
          <p:cNvPr id="341059" name="Text Box 67"/>
          <p:cNvSpPr txBox="1">
            <a:spLocks noChangeArrowheads="1"/>
          </p:cNvSpPr>
          <p:nvPr/>
        </p:nvSpPr>
        <p:spPr bwMode="auto">
          <a:xfrm>
            <a:off x="468313" y="636588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0033CC"/>
                </a:solidFill>
              </a:rPr>
              <a:t>（</a:t>
            </a:r>
            <a:r>
              <a:rPr lang="en-US" altLang="zh-CN" sz="2400" b="1">
                <a:solidFill>
                  <a:srgbClr val="0033CC"/>
                </a:solidFill>
              </a:rPr>
              <a:t>1</a:t>
            </a:r>
            <a:r>
              <a:rPr lang="zh-CN" altLang="en-US" sz="2400" b="1">
                <a:solidFill>
                  <a:srgbClr val="0033CC"/>
                </a:solidFill>
              </a:rPr>
              <a:t>）电感的串联</a:t>
            </a:r>
          </a:p>
        </p:txBody>
      </p:sp>
      <p:sp>
        <p:nvSpPr>
          <p:cNvPr id="341060" name="AutoShape 68"/>
          <p:cNvSpPr>
            <a:spLocks noChangeArrowheads="1"/>
          </p:cNvSpPr>
          <p:nvPr/>
        </p:nvSpPr>
        <p:spPr bwMode="auto">
          <a:xfrm>
            <a:off x="5421313" y="2008188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3CC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41061" name="Rectangle 69"/>
          <p:cNvSpPr>
            <a:spLocks noChangeArrowheads="1"/>
          </p:cNvSpPr>
          <p:nvPr/>
        </p:nvSpPr>
        <p:spPr bwMode="auto">
          <a:xfrm>
            <a:off x="611188" y="3373438"/>
            <a:ext cx="5440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根据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KVL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和电感的电压电流的关系，有</a:t>
            </a:r>
            <a:endParaRPr lang="zh-CN" altLang="en-US" sz="2400" b="1"/>
          </a:p>
        </p:txBody>
      </p:sp>
      <p:graphicFrame>
        <p:nvGraphicFramePr>
          <p:cNvPr id="341062" name="Object 70"/>
          <p:cNvGraphicFramePr>
            <a:graphicFrameLocks noChangeAspect="1"/>
          </p:cNvGraphicFramePr>
          <p:nvPr/>
        </p:nvGraphicFramePr>
        <p:xfrm>
          <a:off x="687388" y="3856038"/>
          <a:ext cx="281781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92" name="Equation" r:id="rId4" imgW="1409400" imgH="228600" progId="Equation.DSMT4">
                  <p:embed/>
                </p:oleObj>
              </mc:Choice>
              <mc:Fallback>
                <p:oleObj name="Equation" r:id="rId4" imgW="1409400" imgH="228600" progId="Equation.DSMT4">
                  <p:embed/>
                  <p:pic>
                    <p:nvPicPr>
                      <p:cNvPr id="341062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388" y="3856038"/>
                        <a:ext cx="2817812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1064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9753841"/>
              </p:ext>
            </p:extLst>
          </p:nvPr>
        </p:nvGraphicFramePr>
        <p:xfrm>
          <a:off x="728779" y="4265613"/>
          <a:ext cx="3884612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93" name="Equation" r:id="rId6" imgW="1942920" imgH="406080" progId="Equation.DSMT4">
                  <p:embed/>
                </p:oleObj>
              </mc:Choice>
              <mc:Fallback>
                <p:oleObj name="Equation" r:id="rId6" imgW="1942920" imgH="406080" progId="Equation.DSMT4">
                  <p:embed/>
                  <p:pic>
                    <p:nvPicPr>
                      <p:cNvPr id="341064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779" y="4265613"/>
                        <a:ext cx="3884612" cy="811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1065" name="Object 7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7541361"/>
              </p:ext>
            </p:extLst>
          </p:nvPr>
        </p:nvGraphicFramePr>
        <p:xfrm>
          <a:off x="781706" y="4959267"/>
          <a:ext cx="3325812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94" name="Equation" r:id="rId8" imgW="1663560" imgH="406080" progId="Equation.DSMT4">
                  <p:embed/>
                </p:oleObj>
              </mc:Choice>
              <mc:Fallback>
                <p:oleObj name="Equation" r:id="rId8" imgW="1663560" imgH="406080" progId="Equation.DSMT4">
                  <p:embed/>
                  <p:pic>
                    <p:nvPicPr>
                      <p:cNvPr id="341065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1706" y="4959267"/>
                        <a:ext cx="3325812" cy="8112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1066" name="Object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054431"/>
              </p:ext>
            </p:extLst>
          </p:nvPr>
        </p:nvGraphicFramePr>
        <p:xfrm>
          <a:off x="1268413" y="5641180"/>
          <a:ext cx="9906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95" name="Equation" r:id="rId10" imgW="495000" imgH="406080" progId="Equation.DSMT4">
                  <p:embed/>
                </p:oleObj>
              </mc:Choice>
              <mc:Fallback>
                <p:oleObj name="Equation" r:id="rId10" imgW="495000" imgH="406080" progId="Equation.DSMT4">
                  <p:embed/>
                  <p:pic>
                    <p:nvPicPr>
                      <p:cNvPr id="341066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8413" y="5641180"/>
                        <a:ext cx="990600" cy="811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1067" name="Object 75"/>
          <p:cNvGraphicFramePr>
            <a:graphicFrameLocks noChangeAspect="1"/>
          </p:cNvGraphicFramePr>
          <p:nvPr/>
        </p:nvGraphicFramePr>
        <p:xfrm>
          <a:off x="5724525" y="5029200"/>
          <a:ext cx="28321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996" name="Equation" r:id="rId12" imgW="1396800" imgH="241200" progId="Equation.DSMT4">
                  <p:embed/>
                </p:oleObj>
              </mc:Choice>
              <mc:Fallback>
                <p:oleObj name="Equation" r:id="rId12" imgW="1396800" imgH="241200" progId="Equation.DSMT4">
                  <p:embed/>
                  <p:pic>
                    <p:nvPicPr>
                      <p:cNvPr id="341067" name="Object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5029200"/>
                        <a:ext cx="2832100" cy="484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1068" name="Rectangle 76"/>
          <p:cNvSpPr>
            <a:spLocks noChangeArrowheads="1"/>
          </p:cNvSpPr>
          <p:nvPr/>
        </p:nvSpPr>
        <p:spPr bwMode="auto">
          <a:xfrm>
            <a:off x="5364163" y="4092575"/>
            <a:ext cx="3573462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等效电感</a:t>
            </a:r>
            <a:r>
              <a:rPr lang="zh-CN" altLang="en-US" sz="2400" b="1"/>
              <a:t>与各电感的关系式为</a:t>
            </a:r>
          </a:p>
        </p:txBody>
      </p:sp>
      <p:sp>
        <p:nvSpPr>
          <p:cNvPr id="341069" name="Rectangle 77"/>
          <p:cNvSpPr>
            <a:spLocks noChangeArrowheads="1"/>
          </p:cNvSpPr>
          <p:nvPr/>
        </p:nvSpPr>
        <p:spPr bwMode="auto">
          <a:xfrm>
            <a:off x="4427538" y="5635625"/>
            <a:ext cx="4500562" cy="82232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901700" indent="-9017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0810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604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4398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结论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i="1"/>
              <a:t>n</a:t>
            </a:r>
            <a:r>
              <a:rPr lang="zh-CN" altLang="en-US" sz="2400" b="1"/>
              <a:t>个串联电感的等效电感值等于各电感值之和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77835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1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1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34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2" dur="500"/>
                                        <p:tgtEl>
                                          <p:spTgt spid="341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7" dur="500"/>
                                        <p:tgtEl>
                                          <p:spTgt spid="341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0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4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0" dur="500"/>
                                        <p:tgtEl>
                                          <p:spTgt spid="341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4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341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059" grpId="0"/>
      <p:bldP spid="341061" grpId="0"/>
      <p:bldP spid="341068" grpId="0"/>
      <p:bldP spid="34106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3683000" cy="561975"/>
          </a:xfrm>
        </p:spPr>
        <p:txBody>
          <a:bodyPr/>
          <a:lstStyle/>
          <a:p>
            <a:pPr algn="just"/>
            <a:r>
              <a:rPr lang="en-US" altLang="zh-CN" sz="2400" b="1">
                <a:solidFill>
                  <a:srgbClr val="0000FF"/>
                </a:solidFill>
              </a:rPr>
              <a:t>(2) </a:t>
            </a:r>
            <a:r>
              <a:rPr lang="zh-CN" altLang="en-US" sz="2400" b="1">
                <a:solidFill>
                  <a:srgbClr val="0000FF"/>
                </a:solidFill>
              </a:rPr>
              <a:t>电感的并联</a:t>
            </a:r>
          </a:p>
        </p:txBody>
      </p:sp>
      <p:grpSp>
        <p:nvGrpSpPr>
          <p:cNvPr id="342021" name="Group 5"/>
          <p:cNvGrpSpPr>
            <a:grpSpLocks/>
          </p:cNvGrpSpPr>
          <p:nvPr/>
        </p:nvGrpSpPr>
        <p:grpSpPr bwMode="auto">
          <a:xfrm>
            <a:off x="6403975" y="836613"/>
            <a:ext cx="1714500" cy="2100262"/>
            <a:chOff x="3504" y="1056"/>
            <a:chExt cx="1080" cy="1323"/>
          </a:xfrm>
        </p:grpSpPr>
        <p:sp>
          <p:nvSpPr>
            <p:cNvPr id="342022" name="Line 6"/>
            <p:cNvSpPr>
              <a:spLocks noChangeShapeType="1"/>
            </p:cNvSpPr>
            <p:nvPr/>
          </p:nvSpPr>
          <p:spPr bwMode="auto">
            <a:xfrm flipH="1" flipV="1">
              <a:off x="3726" y="2094"/>
              <a:ext cx="48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42023" name="Text Box 7"/>
            <p:cNvSpPr txBox="1">
              <a:spLocks noChangeArrowheads="1"/>
            </p:cNvSpPr>
            <p:nvPr/>
          </p:nvSpPr>
          <p:spPr bwMode="auto">
            <a:xfrm>
              <a:off x="4223" y="1582"/>
              <a:ext cx="361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L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eq            </a:t>
              </a:r>
              <a:endParaRPr lang="en-US" altLang="zh-CN" sz="2000" b="1"/>
            </a:p>
          </p:txBody>
        </p:sp>
        <p:sp>
          <p:nvSpPr>
            <p:cNvPr id="342024" name="Text Box 8"/>
            <p:cNvSpPr txBox="1">
              <a:spLocks noChangeArrowheads="1"/>
            </p:cNvSpPr>
            <p:nvPr/>
          </p:nvSpPr>
          <p:spPr bwMode="auto">
            <a:xfrm>
              <a:off x="3518" y="1584"/>
              <a:ext cx="395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u</a:t>
              </a:r>
              <a:endParaRPr lang="en-US" altLang="zh-CN" sz="2000" b="1"/>
            </a:p>
          </p:txBody>
        </p:sp>
        <p:sp>
          <p:nvSpPr>
            <p:cNvPr id="342025" name="Text Box 9"/>
            <p:cNvSpPr txBox="1">
              <a:spLocks noChangeArrowheads="1"/>
            </p:cNvSpPr>
            <p:nvPr/>
          </p:nvSpPr>
          <p:spPr bwMode="auto">
            <a:xfrm>
              <a:off x="3636" y="1056"/>
              <a:ext cx="40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/>
            </a:p>
          </p:txBody>
        </p:sp>
        <p:sp>
          <p:nvSpPr>
            <p:cNvPr id="342026" name="Line 10"/>
            <p:cNvSpPr>
              <a:spLocks noChangeShapeType="1"/>
            </p:cNvSpPr>
            <p:nvPr/>
          </p:nvSpPr>
          <p:spPr bwMode="auto">
            <a:xfrm flipV="1">
              <a:off x="3731" y="1370"/>
              <a:ext cx="48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27" name="Text Box 11"/>
            <p:cNvSpPr txBox="1">
              <a:spLocks noChangeArrowheads="1"/>
            </p:cNvSpPr>
            <p:nvPr/>
          </p:nvSpPr>
          <p:spPr bwMode="auto">
            <a:xfrm>
              <a:off x="3505" y="1345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+</a:t>
              </a:r>
              <a:endParaRPr lang="en-US" altLang="zh-CN" sz="2000" b="1"/>
            </a:p>
          </p:txBody>
        </p:sp>
        <p:sp>
          <p:nvSpPr>
            <p:cNvPr id="342028" name="Text Box 12"/>
            <p:cNvSpPr txBox="1">
              <a:spLocks noChangeArrowheads="1"/>
            </p:cNvSpPr>
            <p:nvPr/>
          </p:nvSpPr>
          <p:spPr bwMode="auto">
            <a:xfrm>
              <a:off x="3504" y="1771"/>
              <a:ext cx="395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_</a:t>
              </a:r>
              <a:endParaRPr lang="en-US" altLang="zh-CN" sz="2000" b="1"/>
            </a:p>
          </p:txBody>
        </p:sp>
        <p:sp>
          <p:nvSpPr>
            <p:cNvPr id="342029" name="Line 13"/>
            <p:cNvSpPr>
              <a:spLocks noChangeShapeType="1"/>
            </p:cNvSpPr>
            <p:nvPr/>
          </p:nvSpPr>
          <p:spPr bwMode="auto">
            <a:xfrm>
              <a:off x="4212" y="1369"/>
              <a:ext cx="0" cy="16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30" name="Line 14"/>
            <p:cNvSpPr>
              <a:spLocks noChangeShapeType="1"/>
            </p:cNvSpPr>
            <p:nvPr/>
          </p:nvSpPr>
          <p:spPr bwMode="auto">
            <a:xfrm>
              <a:off x="4213" y="1889"/>
              <a:ext cx="0" cy="20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31" name="Line 15"/>
            <p:cNvSpPr>
              <a:spLocks noChangeShapeType="1"/>
            </p:cNvSpPr>
            <p:nvPr/>
          </p:nvSpPr>
          <p:spPr bwMode="auto">
            <a:xfrm>
              <a:off x="3752" y="1304"/>
              <a:ext cx="24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32" name="Text Box 16"/>
            <p:cNvSpPr txBox="1">
              <a:spLocks noChangeArrowheads="1"/>
            </p:cNvSpPr>
            <p:nvPr/>
          </p:nvSpPr>
          <p:spPr bwMode="auto">
            <a:xfrm>
              <a:off x="3552" y="2112"/>
              <a:ext cx="912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>
                <a:spcBef>
                  <a:spcPct val="50000"/>
                </a:spcBef>
              </a:pPr>
              <a:r>
                <a:rPr lang="zh-CN" altLang="en-US" sz="2000" b="1">
                  <a:latin typeface="Times New Roman" panose="02020603050405020304" pitchFamily="18" charset="0"/>
                </a:rPr>
                <a:t>等效电感</a:t>
              </a:r>
              <a:endParaRPr lang="zh-CN" altLang="en-US" sz="2000" b="1"/>
            </a:p>
          </p:txBody>
        </p:sp>
        <p:sp>
          <p:nvSpPr>
            <p:cNvPr id="342033" name="Oval 17"/>
            <p:cNvSpPr>
              <a:spLocks noChangeArrowheads="1"/>
            </p:cNvSpPr>
            <p:nvPr/>
          </p:nvSpPr>
          <p:spPr bwMode="auto">
            <a:xfrm>
              <a:off x="3679" y="1346"/>
              <a:ext cx="44" cy="4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34" name="Oval 18"/>
            <p:cNvSpPr>
              <a:spLocks noChangeArrowheads="1"/>
            </p:cNvSpPr>
            <p:nvPr/>
          </p:nvSpPr>
          <p:spPr bwMode="auto">
            <a:xfrm>
              <a:off x="3675" y="2072"/>
              <a:ext cx="44" cy="4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42035" name="Group 19"/>
            <p:cNvGrpSpPr>
              <a:grpSpLocks/>
            </p:cNvGrpSpPr>
            <p:nvPr/>
          </p:nvGrpSpPr>
          <p:grpSpPr bwMode="auto">
            <a:xfrm rot="-5400000" flipH="1" flipV="1">
              <a:off x="4054" y="1700"/>
              <a:ext cx="356" cy="50"/>
              <a:chOff x="576" y="711"/>
              <a:chExt cx="384" cy="57"/>
            </a:xfrm>
          </p:grpSpPr>
          <p:sp>
            <p:nvSpPr>
              <p:cNvPr id="342036" name="Freeform 20"/>
              <p:cNvSpPr>
                <a:spLocks/>
              </p:cNvSpPr>
              <p:nvPr/>
            </p:nvSpPr>
            <p:spPr bwMode="auto">
              <a:xfrm>
                <a:off x="576" y="711"/>
                <a:ext cx="98" cy="57"/>
              </a:xfrm>
              <a:custGeom>
                <a:avLst/>
                <a:gdLst>
                  <a:gd name="T0" fmla="*/ 0 w 98"/>
                  <a:gd name="T1" fmla="*/ 57 h 57"/>
                  <a:gd name="T2" fmla="*/ 18 w 98"/>
                  <a:gd name="T3" fmla="*/ 14 h 57"/>
                  <a:gd name="T4" fmla="*/ 47 w 98"/>
                  <a:gd name="T5" fmla="*/ 0 h 57"/>
                  <a:gd name="T6" fmla="*/ 80 w 98"/>
                  <a:gd name="T7" fmla="*/ 14 h 57"/>
                  <a:gd name="T8" fmla="*/ 98 w 98"/>
                  <a:gd name="T9" fmla="*/ 4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57">
                    <a:moveTo>
                      <a:pt x="0" y="57"/>
                    </a:moveTo>
                    <a:cubicBezTo>
                      <a:pt x="3" y="50"/>
                      <a:pt x="10" y="23"/>
                      <a:pt x="18" y="14"/>
                    </a:cubicBezTo>
                    <a:cubicBezTo>
                      <a:pt x="26" y="5"/>
                      <a:pt x="37" y="0"/>
                      <a:pt x="47" y="0"/>
                    </a:cubicBezTo>
                    <a:cubicBezTo>
                      <a:pt x="57" y="0"/>
                      <a:pt x="71" y="6"/>
                      <a:pt x="80" y="14"/>
                    </a:cubicBezTo>
                    <a:cubicBezTo>
                      <a:pt x="89" y="22"/>
                      <a:pt x="94" y="42"/>
                      <a:pt x="98" y="48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2037" name="Freeform 21"/>
              <p:cNvSpPr>
                <a:spLocks/>
              </p:cNvSpPr>
              <p:nvPr/>
            </p:nvSpPr>
            <p:spPr bwMode="auto">
              <a:xfrm>
                <a:off x="674" y="711"/>
                <a:ext cx="95" cy="51"/>
              </a:xfrm>
              <a:custGeom>
                <a:avLst/>
                <a:gdLst>
                  <a:gd name="T0" fmla="*/ 0 w 121"/>
                  <a:gd name="T1" fmla="*/ 54 h 54"/>
                  <a:gd name="T2" fmla="*/ 24 w 121"/>
                  <a:gd name="T3" fmla="*/ 15 h 54"/>
                  <a:gd name="T4" fmla="*/ 66 w 121"/>
                  <a:gd name="T5" fmla="*/ 0 h 54"/>
                  <a:gd name="T6" fmla="*/ 103 w 121"/>
                  <a:gd name="T7" fmla="*/ 15 h 54"/>
                  <a:gd name="T8" fmla="*/ 121 w 121"/>
                  <a:gd name="T9" fmla="*/ 5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54">
                    <a:moveTo>
                      <a:pt x="0" y="54"/>
                    </a:moveTo>
                    <a:cubicBezTo>
                      <a:pt x="4" y="47"/>
                      <a:pt x="13" y="24"/>
                      <a:pt x="24" y="15"/>
                    </a:cubicBezTo>
                    <a:cubicBezTo>
                      <a:pt x="35" y="6"/>
                      <a:pt x="53" y="0"/>
                      <a:pt x="66" y="0"/>
                    </a:cubicBezTo>
                    <a:cubicBezTo>
                      <a:pt x="79" y="0"/>
                      <a:pt x="94" y="7"/>
                      <a:pt x="103" y="15"/>
                    </a:cubicBezTo>
                    <a:cubicBezTo>
                      <a:pt x="112" y="23"/>
                      <a:pt x="117" y="44"/>
                      <a:pt x="121" y="51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2038" name="Freeform 22"/>
              <p:cNvSpPr>
                <a:spLocks/>
              </p:cNvSpPr>
              <p:nvPr/>
            </p:nvSpPr>
            <p:spPr bwMode="auto">
              <a:xfrm>
                <a:off x="769" y="711"/>
                <a:ext cx="94" cy="48"/>
              </a:xfrm>
              <a:custGeom>
                <a:avLst/>
                <a:gdLst>
                  <a:gd name="T0" fmla="*/ 0 w 119"/>
                  <a:gd name="T1" fmla="*/ 51 h 51"/>
                  <a:gd name="T2" fmla="*/ 17 w 119"/>
                  <a:gd name="T3" fmla="*/ 15 h 51"/>
                  <a:gd name="T4" fmla="*/ 59 w 119"/>
                  <a:gd name="T5" fmla="*/ 0 h 51"/>
                  <a:gd name="T6" fmla="*/ 96 w 119"/>
                  <a:gd name="T7" fmla="*/ 15 h 51"/>
                  <a:gd name="T8" fmla="*/ 119 w 119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51">
                    <a:moveTo>
                      <a:pt x="0" y="51"/>
                    </a:moveTo>
                    <a:cubicBezTo>
                      <a:pt x="3" y="45"/>
                      <a:pt x="7" y="24"/>
                      <a:pt x="17" y="15"/>
                    </a:cubicBezTo>
                    <a:cubicBezTo>
                      <a:pt x="27" y="6"/>
                      <a:pt x="46" y="0"/>
                      <a:pt x="59" y="0"/>
                    </a:cubicBezTo>
                    <a:cubicBezTo>
                      <a:pt x="72" y="0"/>
                      <a:pt x="86" y="7"/>
                      <a:pt x="96" y="15"/>
                    </a:cubicBezTo>
                    <a:cubicBezTo>
                      <a:pt x="106" y="23"/>
                      <a:pt x="114" y="44"/>
                      <a:pt x="119" y="51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2039" name="Freeform 23"/>
              <p:cNvSpPr>
                <a:spLocks/>
              </p:cNvSpPr>
              <p:nvPr/>
            </p:nvSpPr>
            <p:spPr bwMode="auto">
              <a:xfrm>
                <a:off x="863" y="711"/>
                <a:ext cx="97" cy="54"/>
              </a:xfrm>
              <a:custGeom>
                <a:avLst/>
                <a:gdLst>
                  <a:gd name="T0" fmla="*/ 0 w 123"/>
                  <a:gd name="T1" fmla="*/ 51 h 57"/>
                  <a:gd name="T2" fmla="*/ 23 w 123"/>
                  <a:gd name="T3" fmla="*/ 15 h 57"/>
                  <a:gd name="T4" fmla="*/ 65 w 123"/>
                  <a:gd name="T5" fmla="*/ 0 h 57"/>
                  <a:gd name="T6" fmla="*/ 102 w 123"/>
                  <a:gd name="T7" fmla="*/ 15 h 57"/>
                  <a:gd name="T8" fmla="*/ 123 w 123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57">
                    <a:moveTo>
                      <a:pt x="0" y="51"/>
                    </a:moveTo>
                    <a:cubicBezTo>
                      <a:pt x="3" y="45"/>
                      <a:pt x="12" y="24"/>
                      <a:pt x="23" y="15"/>
                    </a:cubicBezTo>
                    <a:cubicBezTo>
                      <a:pt x="34" y="6"/>
                      <a:pt x="52" y="0"/>
                      <a:pt x="65" y="0"/>
                    </a:cubicBezTo>
                    <a:cubicBezTo>
                      <a:pt x="78" y="0"/>
                      <a:pt x="92" y="6"/>
                      <a:pt x="102" y="15"/>
                    </a:cubicBezTo>
                    <a:cubicBezTo>
                      <a:pt x="112" y="24"/>
                      <a:pt x="119" y="48"/>
                      <a:pt x="123" y="57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342040" name="Group 24"/>
          <p:cNvGrpSpPr>
            <a:grpSpLocks/>
          </p:cNvGrpSpPr>
          <p:nvPr/>
        </p:nvGrpSpPr>
        <p:grpSpPr bwMode="auto">
          <a:xfrm>
            <a:off x="1908175" y="836613"/>
            <a:ext cx="4002088" cy="2100262"/>
            <a:chOff x="1680" y="816"/>
            <a:chExt cx="2521" cy="1323"/>
          </a:xfrm>
        </p:grpSpPr>
        <p:sp>
          <p:nvSpPr>
            <p:cNvPr id="342041" name="Text Box 25"/>
            <p:cNvSpPr txBox="1">
              <a:spLocks noChangeArrowheads="1"/>
            </p:cNvSpPr>
            <p:nvPr/>
          </p:nvSpPr>
          <p:spPr bwMode="auto">
            <a:xfrm>
              <a:off x="3792" y="1104"/>
              <a:ext cx="40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000" b="1" i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altLang="zh-CN" sz="2000" b="1"/>
            </a:p>
          </p:txBody>
        </p:sp>
        <p:sp>
          <p:nvSpPr>
            <p:cNvPr id="342042" name="Line 26"/>
            <p:cNvSpPr>
              <a:spLocks noChangeShapeType="1"/>
            </p:cNvSpPr>
            <p:nvPr/>
          </p:nvSpPr>
          <p:spPr bwMode="auto">
            <a:xfrm flipH="1" flipV="1">
              <a:off x="1902" y="1854"/>
              <a:ext cx="1351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42043" name="Text Box 27"/>
            <p:cNvSpPr txBox="1">
              <a:spLocks noChangeArrowheads="1"/>
            </p:cNvSpPr>
            <p:nvPr/>
          </p:nvSpPr>
          <p:spPr bwMode="auto">
            <a:xfrm>
              <a:off x="2399" y="1342"/>
              <a:ext cx="361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L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/>
            </a:p>
          </p:txBody>
        </p:sp>
        <p:sp>
          <p:nvSpPr>
            <p:cNvPr id="342044" name="Text Box 28"/>
            <p:cNvSpPr txBox="1">
              <a:spLocks noChangeArrowheads="1"/>
            </p:cNvSpPr>
            <p:nvPr/>
          </p:nvSpPr>
          <p:spPr bwMode="auto">
            <a:xfrm>
              <a:off x="1694" y="1344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u</a:t>
              </a:r>
              <a:endParaRPr lang="en-US" altLang="zh-CN" sz="2000" b="1"/>
            </a:p>
          </p:txBody>
        </p:sp>
        <p:sp>
          <p:nvSpPr>
            <p:cNvPr id="342045" name="Text Box 29"/>
            <p:cNvSpPr txBox="1">
              <a:spLocks noChangeArrowheads="1"/>
            </p:cNvSpPr>
            <p:nvPr/>
          </p:nvSpPr>
          <p:spPr bwMode="auto">
            <a:xfrm>
              <a:off x="1812" y="816"/>
              <a:ext cx="40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endParaRPr lang="en-US" altLang="zh-CN" sz="2000" b="1"/>
            </a:p>
          </p:txBody>
        </p:sp>
        <p:sp>
          <p:nvSpPr>
            <p:cNvPr id="342046" name="Line 30"/>
            <p:cNvSpPr>
              <a:spLocks noChangeShapeType="1"/>
            </p:cNvSpPr>
            <p:nvPr/>
          </p:nvSpPr>
          <p:spPr bwMode="auto">
            <a:xfrm flipV="1">
              <a:off x="1907" y="1129"/>
              <a:ext cx="1358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non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47" name="Text Box 31"/>
            <p:cNvSpPr txBox="1">
              <a:spLocks noChangeArrowheads="1"/>
            </p:cNvSpPr>
            <p:nvPr/>
          </p:nvSpPr>
          <p:spPr bwMode="auto">
            <a:xfrm>
              <a:off x="1681" y="1105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+</a:t>
              </a:r>
              <a:endParaRPr lang="en-US" altLang="zh-CN" sz="2000" b="1"/>
            </a:p>
          </p:txBody>
        </p:sp>
        <p:sp>
          <p:nvSpPr>
            <p:cNvPr id="342048" name="Text Box 32"/>
            <p:cNvSpPr txBox="1">
              <a:spLocks noChangeArrowheads="1"/>
            </p:cNvSpPr>
            <p:nvPr/>
          </p:nvSpPr>
          <p:spPr bwMode="auto">
            <a:xfrm>
              <a:off x="1680" y="1530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_</a:t>
              </a:r>
              <a:endParaRPr lang="en-US" altLang="zh-CN" sz="2000" b="1"/>
            </a:p>
          </p:txBody>
        </p:sp>
        <p:sp>
          <p:nvSpPr>
            <p:cNvPr id="342049" name="Line 33"/>
            <p:cNvSpPr>
              <a:spLocks noChangeShapeType="1"/>
            </p:cNvSpPr>
            <p:nvPr/>
          </p:nvSpPr>
          <p:spPr bwMode="auto">
            <a:xfrm>
              <a:off x="2388" y="1129"/>
              <a:ext cx="0" cy="19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50" name="Line 34"/>
            <p:cNvSpPr>
              <a:spLocks noChangeShapeType="1"/>
            </p:cNvSpPr>
            <p:nvPr/>
          </p:nvSpPr>
          <p:spPr bwMode="auto">
            <a:xfrm>
              <a:off x="2389" y="1670"/>
              <a:ext cx="0" cy="18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51" name="Line 35"/>
            <p:cNvSpPr>
              <a:spLocks noChangeShapeType="1"/>
            </p:cNvSpPr>
            <p:nvPr/>
          </p:nvSpPr>
          <p:spPr bwMode="auto">
            <a:xfrm>
              <a:off x="1928" y="1063"/>
              <a:ext cx="24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52" name="Line 36"/>
            <p:cNvSpPr>
              <a:spLocks noChangeShapeType="1"/>
            </p:cNvSpPr>
            <p:nvPr/>
          </p:nvSpPr>
          <p:spPr bwMode="auto">
            <a:xfrm rot="5400000">
              <a:off x="2372" y="1285"/>
              <a:ext cx="2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53" name="Text Box 37"/>
            <p:cNvSpPr txBox="1">
              <a:spLocks noChangeArrowheads="1"/>
            </p:cNvSpPr>
            <p:nvPr/>
          </p:nvSpPr>
          <p:spPr bwMode="auto">
            <a:xfrm>
              <a:off x="2389" y="1118"/>
              <a:ext cx="40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1</a:t>
              </a:r>
              <a:endParaRPr lang="en-US" altLang="zh-CN" sz="2000" b="1"/>
            </a:p>
          </p:txBody>
        </p:sp>
        <p:sp>
          <p:nvSpPr>
            <p:cNvPr id="342054" name="Text Box 38"/>
            <p:cNvSpPr txBox="1">
              <a:spLocks noChangeArrowheads="1"/>
            </p:cNvSpPr>
            <p:nvPr/>
          </p:nvSpPr>
          <p:spPr bwMode="auto">
            <a:xfrm>
              <a:off x="2965" y="1341"/>
              <a:ext cx="361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L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/>
            </a:p>
          </p:txBody>
        </p:sp>
        <p:sp>
          <p:nvSpPr>
            <p:cNvPr id="342055" name="Line 39"/>
            <p:cNvSpPr>
              <a:spLocks noChangeShapeType="1"/>
            </p:cNvSpPr>
            <p:nvPr/>
          </p:nvSpPr>
          <p:spPr bwMode="auto">
            <a:xfrm>
              <a:off x="2954" y="1129"/>
              <a:ext cx="0" cy="19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56" name="Line 40"/>
            <p:cNvSpPr>
              <a:spLocks noChangeShapeType="1"/>
            </p:cNvSpPr>
            <p:nvPr/>
          </p:nvSpPr>
          <p:spPr bwMode="auto">
            <a:xfrm>
              <a:off x="2955" y="1664"/>
              <a:ext cx="0" cy="1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57" name="Line 41"/>
            <p:cNvSpPr>
              <a:spLocks noChangeShapeType="1"/>
            </p:cNvSpPr>
            <p:nvPr/>
          </p:nvSpPr>
          <p:spPr bwMode="auto">
            <a:xfrm rot="5400000">
              <a:off x="2946" y="1294"/>
              <a:ext cx="24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58" name="Text Box 42"/>
            <p:cNvSpPr txBox="1">
              <a:spLocks noChangeArrowheads="1"/>
            </p:cNvSpPr>
            <p:nvPr/>
          </p:nvSpPr>
          <p:spPr bwMode="auto">
            <a:xfrm>
              <a:off x="2955" y="1117"/>
              <a:ext cx="409" cy="2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i</a:t>
              </a:r>
              <a:r>
                <a:rPr lang="en-US" altLang="zh-CN" sz="2000" b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 b="1"/>
            </a:p>
          </p:txBody>
        </p:sp>
        <p:sp>
          <p:nvSpPr>
            <p:cNvPr id="342059" name="Text Box 43"/>
            <p:cNvSpPr txBox="1">
              <a:spLocks noChangeArrowheads="1"/>
            </p:cNvSpPr>
            <p:nvPr/>
          </p:nvSpPr>
          <p:spPr bwMode="auto">
            <a:xfrm>
              <a:off x="3809" y="1341"/>
              <a:ext cx="361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L</a:t>
              </a:r>
              <a:r>
                <a:rPr lang="en-US" altLang="zh-CN" sz="2000" b="1" i="1" baseline="-25000">
                  <a:solidFill>
                    <a:srgbClr val="000000"/>
                  </a:solidFill>
                  <a:latin typeface="Times New Roman" panose="02020603050405020304" pitchFamily="18" charset="0"/>
                </a:rPr>
                <a:t>n</a:t>
              </a:r>
              <a:endParaRPr lang="en-US" altLang="zh-CN" sz="2000" b="1"/>
            </a:p>
          </p:txBody>
        </p:sp>
        <p:sp>
          <p:nvSpPr>
            <p:cNvPr id="342060" name="Line 44"/>
            <p:cNvSpPr>
              <a:spLocks noChangeShapeType="1"/>
            </p:cNvSpPr>
            <p:nvPr/>
          </p:nvSpPr>
          <p:spPr bwMode="auto">
            <a:xfrm>
              <a:off x="3798" y="1129"/>
              <a:ext cx="0" cy="19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61" name="Line 45"/>
            <p:cNvSpPr>
              <a:spLocks noChangeShapeType="1"/>
            </p:cNvSpPr>
            <p:nvPr/>
          </p:nvSpPr>
          <p:spPr bwMode="auto">
            <a:xfrm>
              <a:off x="3799" y="1654"/>
              <a:ext cx="0" cy="19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62" name="Line 46"/>
            <p:cNvSpPr>
              <a:spLocks noChangeShapeType="1"/>
            </p:cNvSpPr>
            <p:nvPr/>
          </p:nvSpPr>
          <p:spPr bwMode="auto">
            <a:xfrm rot="5400000">
              <a:off x="3790" y="1275"/>
              <a:ext cx="24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stealth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63" name="Line 47"/>
            <p:cNvSpPr>
              <a:spLocks noChangeShapeType="1"/>
            </p:cNvSpPr>
            <p:nvPr/>
          </p:nvSpPr>
          <p:spPr bwMode="auto">
            <a:xfrm>
              <a:off x="3551" y="1133"/>
              <a:ext cx="241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64" name="Line 48"/>
            <p:cNvSpPr>
              <a:spLocks noChangeShapeType="1"/>
            </p:cNvSpPr>
            <p:nvPr/>
          </p:nvSpPr>
          <p:spPr bwMode="auto">
            <a:xfrm flipH="1">
              <a:off x="3581" y="1852"/>
              <a:ext cx="2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65" name="Line 49"/>
            <p:cNvSpPr>
              <a:spLocks noChangeShapeType="1"/>
            </p:cNvSpPr>
            <p:nvPr/>
          </p:nvSpPr>
          <p:spPr bwMode="auto">
            <a:xfrm>
              <a:off x="3292" y="1133"/>
              <a:ext cx="22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66" name="Line 50"/>
            <p:cNvSpPr>
              <a:spLocks noChangeShapeType="1"/>
            </p:cNvSpPr>
            <p:nvPr/>
          </p:nvSpPr>
          <p:spPr bwMode="auto">
            <a:xfrm>
              <a:off x="3283" y="1852"/>
              <a:ext cx="24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67" name="Oval 51"/>
            <p:cNvSpPr>
              <a:spLocks noChangeArrowheads="1"/>
            </p:cNvSpPr>
            <p:nvPr/>
          </p:nvSpPr>
          <p:spPr bwMode="auto">
            <a:xfrm>
              <a:off x="1855" y="1106"/>
              <a:ext cx="44" cy="4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2068" name="Oval 52"/>
            <p:cNvSpPr>
              <a:spLocks noChangeArrowheads="1"/>
            </p:cNvSpPr>
            <p:nvPr/>
          </p:nvSpPr>
          <p:spPr bwMode="auto">
            <a:xfrm>
              <a:off x="1852" y="1832"/>
              <a:ext cx="43" cy="43"/>
            </a:xfrm>
            <a:prstGeom prst="ellips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42069" name="Group 53"/>
            <p:cNvGrpSpPr>
              <a:grpSpLocks/>
            </p:cNvGrpSpPr>
            <p:nvPr/>
          </p:nvGrpSpPr>
          <p:grpSpPr bwMode="auto">
            <a:xfrm rot="-5400000" flipH="1" flipV="1">
              <a:off x="2233" y="1481"/>
              <a:ext cx="356" cy="50"/>
              <a:chOff x="576" y="711"/>
              <a:chExt cx="384" cy="57"/>
            </a:xfrm>
          </p:grpSpPr>
          <p:sp>
            <p:nvSpPr>
              <p:cNvPr id="342070" name="Freeform 54"/>
              <p:cNvSpPr>
                <a:spLocks/>
              </p:cNvSpPr>
              <p:nvPr/>
            </p:nvSpPr>
            <p:spPr bwMode="auto">
              <a:xfrm>
                <a:off x="576" y="711"/>
                <a:ext cx="98" cy="57"/>
              </a:xfrm>
              <a:custGeom>
                <a:avLst/>
                <a:gdLst>
                  <a:gd name="T0" fmla="*/ 0 w 98"/>
                  <a:gd name="T1" fmla="*/ 57 h 57"/>
                  <a:gd name="T2" fmla="*/ 18 w 98"/>
                  <a:gd name="T3" fmla="*/ 14 h 57"/>
                  <a:gd name="T4" fmla="*/ 47 w 98"/>
                  <a:gd name="T5" fmla="*/ 0 h 57"/>
                  <a:gd name="T6" fmla="*/ 80 w 98"/>
                  <a:gd name="T7" fmla="*/ 14 h 57"/>
                  <a:gd name="T8" fmla="*/ 98 w 98"/>
                  <a:gd name="T9" fmla="*/ 4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57">
                    <a:moveTo>
                      <a:pt x="0" y="57"/>
                    </a:moveTo>
                    <a:cubicBezTo>
                      <a:pt x="3" y="50"/>
                      <a:pt x="10" y="23"/>
                      <a:pt x="18" y="14"/>
                    </a:cubicBezTo>
                    <a:cubicBezTo>
                      <a:pt x="26" y="5"/>
                      <a:pt x="37" y="0"/>
                      <a:pt x="47" y="0"/>
                    </a:cubicBezTo>
                    <a:cubicBezTo>
                      <a:pt x="57" y="0"/>
                      <a:pt x="71" y="6"/>
                      <a:pt x="80" y="14"/>
                    </a:cubicBezTo>
                    <a:cubicBezTo>
                      <a:pt x="89" y="22"/>
                      <a:pt x="94" y="42"/>
                      <a:pt x="98" y="48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2071" name="Freeform 55"/>
              <p:cNvSpPr>
                <a:spLocks/>
              </p:cNvSpPr>
              <p:nvPr/>
            </p:nvSpPr>
            <p:spPr bwMode="auto">
              <a:xfrm>
                <a:off x="674" y="711"/>
                <a:ext cx="95" cy="51"/>
              </a:xfrm>
              <a:custGeom>
                <a:avLst/>
                <a:gdLst>
                  <a:gd name="T0" fmla="*/ 0 w 121"/>
                  <a:gd name="T1" fmla="*/ 54 h 54"/>
                  <a:gd name="T2" fmla="*/ 24 w 121"/>
                  <a:gd name="T3" fmla="*/ 15 h 54"/>
                  <a:gd name="T4" fmla="*/ 66 w 121"/>
                  <a:gd name="T5" fmla="*/ 0 h 54"/>
                  <a:gd name="T6" fmla="*/ 103 w 121"/>
                  <a:gd name="T7" fmla="*/ 15 h 54"/>
                  <a:gd name="T8" fmla="*/ 121 w 121"/>
                  <a:gd name="T9" fmla="*/ 5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54">
                    <a:moveTo>
                      <a:pt x="0" y="54"/>
                    </a:moveTo>
                    <a:cubicBezTo>
                      <a:pt x="4" y="47"/>
                      <a:pt x="13" y="24"/>
                      <a:pt x="24" y="15"/>
                    </a:cubicBezTo>
                    <a:cubicBezTo>
                      <a:pt x="35" y="6"/>
                      <a:pt x="53" y="0"/>
                      <a:pt x="66" y="0"/>
                    </a:cubicBezTo>
                    <a:cubicBezTo>
                      <a:pt x="79" y="0"/>
                      <a:pt x="94" y="7"/>
                      <a:pt x="103" y="15"/>
                    </a:cubicBezTo>
                    <a:cubicBezTo>
                      <a:pt x="112" y="23"/>
                      <a:pt x="117" y="44"/>
                      <a:pt x="121" y="51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2072" name="Freeform 56"/>
              <p:cNvSpPr>
                <a:spLocks/>
              </p:cNvSpPr>
              <p:nvPr/>
            </p:nvSpPr>
            <p:spPr bwMode="auto">
              <a:xfrm>
                <a:off x="769" y="711"/>
                <a:ext cx="94" cy="48"/>
              </a:xfrm>
              <a:custGeom>
                <a:avLst/>
                <a:gdLst>
                  <a:gd name="T0" fmla="*/ 0 w 119"/>
                  <a:gd name="T1" fmla="*/ 51 h 51"/>
                  <a:gd name="T2" fmla="*/ 17 w 119"/>
                  <a:gd name="T3" fmla="*/ 15 h 51"/>
                  <a:gd name="T4" fmla="*/ 59 w 119"/>
                  <a:gd name="T5" fmla="*/ 0 h 51"/>
                  <a:gd name="T6" fmla="*/ 96 w 119"/>
                  <a:gd name="T7" fmla="*/ 15 h 51"/>
                  <a:gd name="T8" fmla="*/ 119 w 119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51">
                    <a:moveTo>
                      <a:pt x="0" y="51"/>
                    </a:moveTo>
                    <a:cubicBezTo>
                      <a:pt x="3" y="45"/>
                      <a:pt x="7" y="24"/>
                      <a:pt x="17" y="15"/>
                    </a:cubicBezTo>
                    <a:cubicBezTo>
                      <a:pt x="27" y="6"/>
                      <a:pt x="46" y="0"/>
                      <a:pt x="59" y="0"/>
                    </a:cubicBezTo>
                    <a:cubicBezTo>
                      <a:pt x="72" y="0"/>
                      <a:pt x="86" y="7"/>
                      <a:pt x="96" y="15"/>
                    </a:cubicBezTo>
                    <a:cubicBezTo>
                      <a:pt x="106" y="23"/>
                      <a:pt x="114" y="44"/>
                      <a:pt x="119" y="51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2073" name="Freeform 57"/>
              <p:cNvSpPr>
                <a:spLocks/>
              </p:cNvSpPr>
              <p:nvPr/>
            </p:nvSpPr>
            <p:spPr bwMode="auto">
              <a:xfrm>
                <a:off x="863" y="711"/>
                <a:ext cx="97" cy="54"/>
              </a:xfrm>
              <a:custGeom>
                <a:avLst/>
                <a:gdLst>
                  <a:gd name="T0" fmla="*/ 0 w 123"/>
                  <a:gd name="T1" fmla="*/ 51 h 57"/>
                  <a:gd name="T2" fmla="*/ 23 w 123"/>
                  <a:gd name="T3" fmla="*/ 15 h 57"/>
                  <a:gd name="T4" fmla="*/ 65 w 123"/>
                  <a:gd name="T5" fmla="*/ 0 h 57"/>
                  <a:gd name="T6" fmla="*/ 102 w 123"/>
                  <a:gd name="T7" fmla="*/ 15 h 57"/>
                  <a:gd name="T8" fmla="*/ 123 w 123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57">
                    <a:moveTo>
                      <a:pt x="0" y="51"/>
                    </a:moveTo>
                    <a:cubicBezTo>
                      <a:pt x="3" y="45"/>
                      <a:pt x="12" y="24"/>
                      <a:pt x="23" y="15"/>
                    </a:cubicBezTo>
                    <a:cubicBezTo>
                      <a:pt x="34" y="6"/>
                      <a:pt x="52" y="0"/>
                      <a:pt x="65" y="0"/>
                    </a:cubicBezTo>
                    <a:cubicBezTo>
                      <a:pt x="78" y="0"/>
                      <a:pt x="92" y="6"/>
                      <a:pt x="102" y="15"/>
                    </a:cubicBezTo>
                    <a:cubicBezTo>
                      <a:pt x="112" y="24"/>
                      <a:pt x="119" y="48"/>
                      <a:pt x="123" y="57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342074" name="Group 58"/>
            <p:cNvGrpSpPr>
              <a:grpSpLocks/>
            </p:cNvGrpSpPr>
            <p:nvPr/>
          </p:nvGrpSpPr>
          <p:grpSpPr bwMode="auto">
            <a:xfrm rot="-5400000" flipH="1" flipV="1">
              <a:off x="2800" y="1480"/>
              <a:ext cx="356" cy="51"/>
              <a:chOff x="576" y="711"/>
              <a:chExt cx="384" cy="57"/>
            </a:xfrm>
          </p:grpSpPr>
          <p:sp>
            <p:nvSpPr>
              <p:cNvPr id="342075" name="Freeform 59"/>
              <p:cNvSpPr>
                <a:spLocks/>
              </p:cNvSpPr>
              <p:nvPr/>
            </p:nvSpPr>
            <p:spPr bwMode="auto">
              <a:xfrm>
                <a:off x="576" y="711"/>
                <a:ext cx="98" cy="57"/>
              </a:xfrm>
              <a:custGeom>
                <a:avLst/>
                <a:gdLst>
                  <a:gd name="T0" fmla="*/ 0 w 98"/>
                  <a:gd name="T1" fmla="*/ 57 h 57"/>
                  <a:gd name="T2" fmla="*/ 18 w 98"/>
                  <a:gd name="T3" fmla="*/ 14 h 57"/>
                  <a:gd name="T4" fmla="*/ 47 w 98"/>
                  <a:gd name="T5" fmla="*/ 0 h 57"/>
                  <a:gd name="T6" fmla="*/ 80 w 98"/>
                  <a:gd name="T7" fmla="*/ 14 h 57"/>
                  <a:gd name="T8" fmla="*/ 98 w 98"/>
                  <a:gd name="T9" fmla="*/ 4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57">
                    <a:moveTo>
                      <a:pt x="0" y="57"/>
                    </a:moveTo>
                    <a:cubicBezTo>
                      <a:pt x="3" y="50"/>
                      <a:pt x="10" y="23"/>
                      <a:pt x="18" y="14"/>
                    </a:cubicBezTo>
                    <a:cubicBezTo>
                      <a:pt x="26" y="5"/>
                      <a:pt x="37" y="0"/>
                      <a:pt x="47" y="0"/>
                    </a:cubicBezTo>
                    <a:cubicBezTo>
                      <a:pt x="57" y="0"/>
                      <a:pt x="71" y="6"/>
                      <a:pt x="80" y="14"/>
                    </a:cubicBezTo>
                    <a:cubicBezTo>
                      <a:pt x="89" y="22"/>
                      <a:pt x="94" y="42"/>
                      <a:pt x="98" y="48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2076" name="Freeform 60"/>
              <p:cNvSpPr>
                <a:spLocks/>
              </p:cNvSpPr>
              <p:nvPr/>
            </p:nvSpPr>
            <p:spPr bwMode="auto">
              <a:xfrm>
                <a:off x="674" y="711"/>
                <a:ext cx="95" cy="51"/>
              </a:xfrm>
              <a:custGeom>
                <a:avLst/>
                <a:gdLst>
                  <a:gd name="T0" fmla="*/ 0 w 121"/>
                  <a:gd name="T1" fmla="*/ 54 h 54"/>
                  <a:gd name="T2" fmla="*/ 24 w 121"/>
                  <a:gd name="T3" fmla="*/ 15 h 54"/>
                  <a:gd name="T4" fmla="*/ 66 w 121"/>
                  <a:gd name="T5" fmla="*/ 0 h 54"/>
                  <a:gd name="T6" fmla="*/ 103 w 121"/>
                  <a:gd name="T7" fmla="*/ 15 h 54"/>
                  <a:gd name="T8" fmla="*/ 121 w 121"/>
                  <a:gd name="T9" fmla="*/ 5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54">
                    <a:moveTo>
                      <a:pt x="0" y="54"/>
                    </a:moveTo>
                    <a:cubicBezTo>
                      <a:pt x="4" y="47"/>
                      <a:pt x="13" y="24"/>
                      <a:pt x="24" y="15"/>
                    </a:cubicBezTo>
                    <a:cubicBezTo>
                      <a:pt x="35" y="6"/>
                      <a:pt x="53" y="0"/>
                      <a:pt x="66" y="0"/>
                    </a:cubicBezTo>
                    <a:cubicBezTo>
                      <a:pt x="79" y="0"/>
                      <a:pt x="94" y="7"/>
                      <a:pt x="103" y="15"/>
                    </a:cubicBezTo>
                    <a:cubicBezTo>
                      <a:pt x="112" y="23"/>
                      <a:pt x="117" y="44"/>
                      <a:pt x="121" y="51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2077" name="Freeform 61"/>
              <p:cNvSpPr>
                <a:spLocks/>
              </p:cNvSpPr>
              <p:nvPr/>
            </p:nvSpPr>
            <p:spPr bwMode="auto">
              <a:xfrm>
                <a:off x="769" y="711"/>
                <a:ext cx="94" cy="48"/>
              </a:xfrm>
              <a:custGeom>
                <a:avLst/>
                <a:gdLst>
                  <a:gd name="T0" fmla="*/ 0 w 119"/>
                  <a:gd name="T1" fmla="*/ 51 h 51"/>
                  <a:gd name="T2" fmla="*/ 17 w 119"/>
                  <a:gd name="T3" fmla="*/ 15 h 51"/>
                  <a:gd name="T4" fmla="*/ 59 w 119"/>
                  <a:gd name="T5" fmla="*/ 0 h 51"/>
                  <a:gd name="T6" fmla="*/ 96 w 119"/>
                  <a:gd name="T7" fmla="*/ 15 h 51"/>
                  <a:gd name="T8" fmla="*/ 119 w 119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51">
                    <a:moveTo>
                      <a:pt x="0" y="51"/>
                    </a:moveTo>
                    <a:cubicBezTo>
                      <a:pt x="3" y="45"/>
                      <a:pt x="7" y="24"/>
                      <a:pt x="17" y="15"/>
                    </a:cubicBezTo>
                    <a:cubicBezTo>
                      <a:pt x="27" y="6"/>
                      <a:pt x="46" y="0"/>
                      <a:pt x="59" y="0"/>
                    </a:cubicBezTo>
                    <a:cubicBezTo>
                      <a:pt x="72" y="0"/>
                      <a:pt x="86" y="7"/>
                      <a:pt x="96" y="15"/>
                    </a:cubicBezTo>
                    <a:cubicBezTo>
                      <a:pt x="106" y="23"/>
                      <a:pt x="114" y="44"/>
                      <a:pt x="119" y="51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2078" name="Freeform 62"/>
              <p:cNvSpPr>
                <a:spLocks/>
              </p:cNvSpPr>
              <p:nvPr/>
            </p:nvSpPr>
            <p:spPr bwMode="auto">
              <a:xfrm>
                <a:off x="863" y="711"/>
                <a:ext cx="97" cy="54"/>
              </a:xfrm>
              <a:custGeom>
                <a:avLst/>
                <a:gdLst>
                  <a:gd name="T0" fmla="*/ 0 w 123"/>
                  <a:gd name="T1" fmla="*/ 51 h 57"/>
                  <a:gd name="T2" fmla="*/ 23 w 123"/>
                  <a:gd name="T3" fmla="*/ 15 h 57"/>
                  <a:gd name="T4" fmla="*/ 65 w 123"/>
                  <a:gd name="T5" fmla="*/ 0 h 57"/>
                  <a:gd name="T6" fmla="*/ 102 w 123"/>
                  <a:gd name="T7" fmla="*/ 15 h 57"/>
                  <a:gd name="T8" fmla="*/ 123 w 123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57">
                    <a:moveTo>
                      <a:pt x="0" y="51"/>
                    </a:moveTo>
                    <a:cubicBezTo>
                      <a:pt x="3" y="45"/>
                      <a:pt x="12" y="24"/>
                      <a:pt x="23" y="15"/>
                    </a:cubicBezTo>
                    <a:cubicBezTo>
                      <a:pt x="34" y="6"/>
                      <a:pt x="52" y="0"/>
                      <a:pt x="65" y="0"/>
                    </a:cubicBezTo>
                    <a:cubicBezTo>
                      <a:pt x="78" y="0"/>
                      <a:pt x="92" y="6"/>
                      <a:pt x="102" y="15"/>
                    </a:cubicBezTo>
                    <a:cubicBezTo>
                      <a:pt x="112" y="24"/>
                      <a:pt x="119" y="48"/>
                      <a:pt x="123" y="57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342079" name="Group 63"/>
            <p:cNvGrpSpPr>
              <a:grpSpLocks/>
            </p:cNvGrpSpPr>
            <p:nvPr/>
          </p:nvGrpSpPr>
          <p:grpSpPr bwMode="auto">
            <a:xfrm rot="-5400000" flipH="1" flipV="1">
              <a:off x="3639" y="1471"/>
              <a:ext cx="355" cy="51"/>
              <a:chOff x="576" y="711"/>
              <a:chExt cx="384" cy="57"/>
            </a:xfrm>
          </p:grpSpPr>
          <p:sp>
            <p:nvSpPr>
              <p:cNvPr id="342080" name="Freeform 64"/>
              <p:cNvSpPr>
                <a:spLocks/>
              </p:cNvSpPr>
              <p:nvPr/>
            </p:nvSpPr>
            <p:spPr bwMode="auto">
              <a:xfrm>
                <a:off x="576" y="711"/>
                <a:ext cx="98" cy="57"/>
              </a:xfrm>
              <a:custGeom>
                <a:avLst/>
                <a:gdLst>
                  <a:gd name="T0" fmla="*/ 0 w 98"/>
                  <a:gd name="T1" fmla="*/ 57 h 57"/>
                  <a:gd name="T2" fmla="*/ 18 w 98"/>
                  <a:gd name="T3" fmla="*/ 14 h 57"/>
                  <a:gd name="T4" fmla="*/ 47 w 98"/>
                  <a:gd name="T5" fmla="*/ 0 h 57"/>
                  <a:gd name="T6" fmla="*/ 80 w 98"/>
                  <a:gd name="T7" fmla="*/ 14 h 57"/>
                  <a:gd name="T8" fmla="*/ 98 w 98"/>
                  <a:gd name="T9" fmla="*/ 4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57">
                    <a:moveTo>
                      <a:pt x="0" y="57"/>
                    </a:moveTo>
                    <a:cubicBezTo>
                      <a:pt x="3" y="50"/>
                      <a:pt x="10" y="23"/>
                      <a:pt x="18" y="14"/>
                    </a:cubicBezTo>
                    <a:cubicBezTo>
                      <a:pt x="26" y="5"/>
                      <a:pt x="37" y="0"/>
                      <a:pt x="47" y="0"/>
                    </a:cubicBezTo>
                    <a:cubicBezTo>
                      <a:pt x="57" y="0"/>
                      <a:pt x="71" y="6"/>
                      <a:pt x="80" y="14"/>
                    </a:cubicBezTo>
                    <a:cubicBezTo>
                      <a:pt x="89" y="22"/>
                      <a:pt x="94" y="42"/>
                      <a:pt x="98" y="48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2081" name="Freeform 65"/>
              <p:cNvSpPr>
                <a:spLocks/>
              </p:cNvSpPr>
              <p:nvPr/>
            </p:nvSpPr>
            <p:spPr bwMode="auto">
              <a:xfrm>
                <a:off x="674" y="711"/>
                <a:ext cx="95" cy="51"/>
              </a:xfrm>
              <a:custGeom>
                <a:avLst/>
                <a:gdLst>
                  <a:gd name="T0" fmla="*/ 0 w 121"/>
                  <a:gd name="T1" fmla="*/ 54 h 54"/>
                  <a:gd name="T2" fmla="*/ 24 w 121"/>
                  <a:gd name="T3" fmla="*/ 15 h 54"/>
                  <a:gd name="T4" fmla="*/ 66 w 121"/>
                  <a:gd name="T5" fmla="*/ 0 h 54"/>
                  <a:gd name="T6" fmla="*/ 103 w 121"/>
                  <a:gd name="T7" fmla="*/ 15 h 54"/>
                  <a:gd name="T8" fmla="*/ 121 w 121"/>
                  <a:gd name="T9" fmla="*/ 5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54">
                    <a:moveTo>
                      <a:pt x="0" y="54"/>
                    </a:moveTo>
                    <a:cubicBezTo>
                      <a:pt x="4" y="47"/>
                      <a:pt x="13" y="24"/>
                      <a:pt x="24" y="15"/>
                    </a:cubicBezTo>
                    <a:cubicBezTo>
                      <a:pt x="35" y="6"/>
                      <a:pt x="53" y="0"/>
                      <a:pt x="66" y="0"/>
                    </a:cubicBezTo>
                    <a:cubicBezTo>
                      <a:pt x="79" y="0"/>
                      <a:pt x="94" y="7"/>
                      <a:pt x="103" y="15"/>
                    </a:cubicBezTo>
                    <a:cubicBezTo>
                      <a:pt x="112" y="23"/>
                      <a:pt x="117" y="44"/>
                      <a:pt x="121" y="51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2082" name="Freeform 66"/>
              <p:cNvSpPr>
                <a:spLocks/>
              </p:cNvSpPr>
              <p:nvPr/>
            </p:nvSpPr>
            <p:spPr bwMode="auto">
              <a:xfrm>
                <a:off x="769" y="711"/>
                <a:ext cx="94" cy="48"/>
              </a:xfrm>
              <a:custGeom>
                <a:avLst/>
                <a:gdLst>
                  <a:gd name="T0" fmla="*/ 0 w 119"/>
                  <a:gd name="T1" fmla="*/ 51 h 51"/>
                  <a:gd name="T2" fmla="*/ 17 w 119"/>
                  <a:gd name="T3" fmla="*/ 15 h 51"/>
                  <a:gd name="T4" fmla="*/ 59 w 119"/>
                  <a:gd name="T5" fmla="*/ 0 h 51"/>
                  <a:gd name="T6" fmla="*/ 96 w 119"/>
                  <a:gd name="T7" fmla="*/ 15 h 51"/>
                  <a:gd name="T8" fmla="*/ 119 w 119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51">
                    <a:moveTo>
                      <a:pt x="0" y="51"/>
                    </a:moveTo>
                    <a:cubicBezTo>
                      <a:pt x="3" y="45"/>
                      <a:pt x="7" y="24"/>
                      <a:pt x="17" y="15"/>
                    </a:cubicBezTo>
                    <a:cubicBezTo>
                      <a:pt x="27" y="6"/>
                      <a:pt x="46" y="0"/>
                      <a:pt x="59" y="0"/>
                    </a:cubicBezTo>
                    <a:cubicBezTo>
                      <a:pt x="72" y="0"/>
                      <a:pt x="86" y="7"/>
                      <a:pt x="96" y="15"/>
                    </a:cubicBezTo>
                    <a:cubicBezTo>
                      <a:pt x="106" y="23"/>
                      <a:pt x="114" y="44"/>
                      <a:pt x="119" y="51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342083" name="Freeform 67"/>
              <p:cNvSpPr>
                <a:spLocks/>
              </p:cNvSpPr>
              <p:nvPr/>
            </p:nvSpPr>
            <p:spPr bwMode="auto">
              <a:xfrm>
                <a:off x="863" y="711"/>
                <a:ext cx="97" cy="54"/>
              </a:xfrm>
              <a:custGeom>
                <a:avLst/>
                <a:gdLst>
                  <a:gd name="T0" fmla="*/ 0 w 123"/>
                  <a:gd name="T1" fmla="*/ 51 h 57"/>
                  <a:gd name="T2" fmla="*/ 23 w 123"/>
                  <a:gd name="T3" fmla="*/ 15 h 57"/>
                  <a:gd name="T4" fmla="*/ 65 w 123"/>
                  <a:gd name="T5" fmla="*/ 0 h 57"/>
                  <a:gd name="T6" fmla="*/ 102 w 123"/>
                  <a:gd name="T7" fmla="*/ 15 h 57"/>
                  <a:gd name="T8" fmla="*/ 123 w 123"/>
                  <a:gd name="T9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57">
                    <a:moveTo>
                      <a:pt x="0" y="51"/>
                    </a:moveTo>
                    <a:cubicBezTo>
                      <a:pt x="3" y="45"/>
                      <a:pt x="12" y="24"/>
                      <a:pt x="23" y="15"/>
                    </a:cubicBezTo>
                    <a:cubicBezTo>
                      <a:pt x="34" y="6"/>
                      <a:pt x="52" y="0"/>
                      <a:pt x="65" y="0"/>
                    </a:cubicBezTo>
                    <a:cubicBezTo>
                      <a:pt x="78" y="0"/>
                      <a:pt x="92" y="6"/>
                      <a:pt x="102" y="15"/>
                    </a:cubicBezTo>
                    <a:cubicBezTo>
                      <a:pt x="112" y="24"/>
                      <a:pt x="119" y="48"/>
                      <a:pt x="123" y="57"/>
                    </a:cubicBezTo>
                  </a:path>
                </a:pathLst>
              </a:cu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CC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sp>
          <p:nvSpPr>
            <p:cNvPr id="342084" name="Text Box 68"/>
            <p:cNvSpPr txBox="1">
              <a:spLocks noChangeArrowheads="1"/>
            </p:cNvSpPr>
            <p:nvPr/>
          </p:nvSpPr>
          <p:spPr bwMode="auto">
            <a:xfrm>
              <a:off x="2084" y="1134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+</a:t>
              </a:r>
              <a:endParaRPr lang="en-US" altLang="zh-CN" sz="2000" b="1"/>
            </a:p>
          </p:txBody>
        </p:sp>
        <p:sp>
          <p:nvSpPr>
            <p:cNvPr id="342085" name="Text Box 69"/>
            <p:cNvSpPr txBox="1">
              <a:spLocks noChangeArrowheads="1"/>
            </p:cNvSpPr>
            <p:nvPr/>
          </p:nvSpPr>
          <p:spPr bwMode="auto">
            <a:xfrm>
              <a:off x="2093" y="1549"/>
              <a:ext cx="395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_</a:t>
              </a:r>
              <a:endParaRPr lang="en-US" altLang="zh-CN" sz="2000" b="1"/>
            </a:p>
          </p:txBody>
        </p:sp>
        <p:sp>
          <p:nvSpPr>
            <p:cNvPr id="342086" name="Text Box 70"/>
            <p:cNvSpPr txBox="1">
              <a:spLocks noChangeArrowheads="1"/>
            </p:cNvSpPr>
            <p:nvPr/>
          </p:nvSpPr>
          <p:spPr bwMode="auto">
            <a:xfrm>
              <a:off x="2650" y="1558"/>
              <a:ext cx="395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_</a:t>
              </a:r>
              <a:endParaRPr lang="en-US" altLang="zh-CN" sz="2000" b="1"/>
            </a:p>
          </p:txBody>
        </p:sp>
        <p:sp>
          <p:nvSpPr>
            <p:cNvPr id="342087" name="Text Box 71"/>
            <p:cNvSpPr txBox="1">
              <a:spLocks noChangeArrowheads="1"/>
            </p:cNvSpPr>
            <p:nvPr/>
          </p:nvSpPr>
          <p:spPr bwMode="auto">
            <a:xfrm>
              <a:off x="2641" y="1134"/>
              <a:ext cx="395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+</a:t>
              </a:r>
              <a:endParaRPr lang="en-US" altLang="zh-CN" sz="2000" b="1"/>
            </a:p>
          </p:txBody>
        </p:sp>
        <p:sp>
          <p:nvSpPr>
            <p:cNvPr id="342088" name="Text Box 72"/>
            <p:cNvSpPr txBox="1">
              <a:spLocks noChangeArrowheads="1"/>
            </p:cNvSpPr>
            <p:nvPr/>
          </p:nvSpPr>
          <p:spPr bwMode="auto">
            <a:xfrm>
              <a:off x="3466" y="1106"/>
              <a:ext cx="396" cy="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+</a:t>
              </a:r>
              <a:endParaRPr lang="en-US" altLang="zh-CN" sz="2000" b="1"/>
            </a:p>
          </p:txBody>
        </p:sp>
        <p:sp>
          <p:nvSpPr>
            <p:cNvPr id="342089" name="Text Box 73"/>
            <p:cNvSpPr txBox="1">
              <a:spLocks noChangeArrowheads="1"/>
            </p:cNvSpPr>
            <p:nvPr/>
          </p:nvSpPr>
          <p:spPr bwMode="auto">
            <a:xfrm>
              <a:off x="3475" y="1558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>
                  <a:latin typeface="Times New Roman" panose="02020603050405020304" pitchFamily="18" charset="0"/>
                </a:rPr>
                <a:t>_</a:t>
              </a:r>
              <a:endParaRPr lang="en-US" altLang="zh-CN" sz="2000" b="1"/>
            </a:p>
          </p:txBody>
        </p:sp>
        <p:sp>
          <p:nvSpPr>
            <p:cNvPr id="342090" name="Text Box 74"/>
            <p:cNvSpPr txBox="1">
              <a:spLocks noChangeArrowheads="1"/>
            </p:cNvSpPr>
            <p:nvPr/>
          </p:nvSpPr>
          <p:spPr bwMode="auto">
            <a:xfrm>
              <a:off x="2069" y="1334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1</a:t>
              </a:r>
              <a:endParaRPr lang="en-US" altLang="zh-CN" sz="2000" b="1"/>
            </a:p>
          </p:txBody>
        </p:sp>
        <p:sp>
          <p:nvSpPr>
            <p:cNvPr id="342091" name="Text Box 75"/>
            <p:cNvSpPr txBox="1">
              <a:spLocks noChangeArrowheads="1"/>
            </p:cNvSpPr>
            <p:nvPr/>
          </p:nvSpPr>
          <p:spPr bwMode="auto">
            <a:xfrm>
              <a:off x="2635" y="1334"/>
              <a:ext cx="395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baseline="-25000">
                  <a:latin typeface="Times New Roman" panose="02020603050405020304" pitchFamily="18" charset="0"/>
                </a:rPr>
                <a:t>2</a:t>
              </a:r>
              <a:endParaRPr lang="en-US" altLang="zh-CN" sz="2000" b="1"/>
            </a:p>
          </p:txBody>
        </p:sp>
        <p:sp>
          <p:nvSpPr>
            <p:cNvPr id="342092" name="Text Box 76"/>
            <p:cNvSpPr txBox="1">
              <a:spLocks noChangeArrowheads="1"/>
            </p:cNvSpPr>
            <p:nvPr/>
          </p:nvSpPr>
          <p:spPr bwMode="auto">
            <a:xfrm>
              <a:off x="3460" y="1334"/>
              <a:ext cx="396" cy="2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u</a:t>
              </a:r>
              <a:r>
                <a:rPr lang="en-US" altLang="zh-CN" sz="2000" b="1" i="1" baseline="-25000">
                  <a:latin typeface="Times New Roman" panose="02020603050405020304" pitchFamily="18" charset="0"/>
                </a:rPr>
                <a:t>n</a:t>
              </a:r>
              <a:endParaRPr lang="en-US" altLang="zh-CN" sz="2000" b="1"/>
            </a:p>
          </p:txBody>
        </p:sp>
        <p:sp>
          <p:nvSpPr>
            <p:cNvPr id="342093" name="Text Box 77"/>
            <p:cNvSpPr txBox="1">
              <a:spLocks noChangeArrowheads="1"/>
            </p:cNvSpPr>
            <p:nvPr/>
          </p:nvSpPr>
          <p:spPr bwMode="auto">
            <a:xfrm>
              <a:off x="2256" y="1872"/>
              <a:ext cx="1392" cy="2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0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just">
                <a:spcBef>
                  <a:spcPct val="50000"/>
                </a:spcBef>
              </a:pPr>
              <a:r>
                <a:rPr lang="en-US" altLang="zh-CN" sz="2000" b="1" i="1">
                  <a:latin typeface="Times New Roman" panose="02020603050405020304" pitchFamily="18" charset="0"/>
                </a:rPr>
                <a:t>n</a:t>
              </a:r>
              <a:r>
                <a:rPr lang="zh-CN" altLang="en-US" sz="2000" b="1">
                  <a:latin typeface="Times New Roman" panose="02020603050405020304" pitchFamily="18" charset="0"/>
                </a:rPr>
                <a:t>个电感并联</a:t>
              </a:r>
              <a:endParaRPr lang="zh-CN" altLang="en-US" sz="2000" b="1"/>
            </a:p>
          </p:txBody>
        </p:sp>
      </p:grpSp>
      <p:graphicFrame>
        <p:nvGraphicFramePr>
          <p:cNvPr id="342094" name="Object 78"/>
          <p:cNvGraphicFramePr>
            <a:graphicFrameLocks noChangeAspect="1"/>
          </p:cNvGraphicFramePr>
          <p:nvPr/>
        </p:nvGraphicFramePr>
        <p:xfrm>
          <a:off x="823913" y="3563938"/>
          <a:ext cx="3176587" cy="411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34" name="Equation" r:id="rId4" imgW="1765080" imgH="228600" progId="Equation.DSMT4">
                  <p:embed/>
                </p:oleObj>
              </mc:Choice>
              <mc:Fallback>
                <p:oleObj name="Equation" r:id="rId4" imgW="1765080" imgH="228600" progId="Equation.DSMT4">
                  <p:embed/>
                  <p:pic>
                    <p:nvPicPr>
                      <p:cNvPr id="342094" name="Object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3913" y="3563938"/>
                        <a:ext cx="3176587" cy="411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2095" name="Object 79"/>
          <p:cNvGraphicFramePr>
            <a:graphicFrameLocks noChangeAspect="1"/>
          </p:cNvGraphicFramePr>
          <p:nvPr/>
        </p:nvGraphicFramePr>
        <p:xfrm>
          <a:off x="1128713" y="5545138"/>
          <a:ext cx="2605087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35" name="Equation" r:id="rId6" imgW="1447560" imgH="457200" progId="Equation.DSMT4">
                  <p:embed/>
                </p:oleObj>
              </mc:Choice>
              <mc:Fallback>
                <p:oleObj name="Equation" r:id="rId6" imgW="1447560" imgH="457200" progId="Equation.DSMT4">
                  <p:embed/>
                  <p:pic>
                    <p:nvPicPr>
                      <p:cNvPr id="342095" name="Object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8713" y="5545138"/>
                        <a:ext cx="2605087" cy="822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2096" name="Rectangle 80"/>
          <p:cNvSpPr>
            <a:spLocks noChangeArrowheads="1"/>
          </p:cNvSpPr>
          <p:nvPr/>
        </p:nvSpPr>
        <p:spPr bwMode="auto">
          <a:xfrm>
            <a:off x="468313" y="3068638"/>
            <a:ext cx="6053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根据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KCL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及电感的电压与电流的关系式，有</a:t>
            </a:r>
            <a:endParaRPr lang="zh-CN" altLang="en-US" sz="2400" b="1"/>
          </a:p>
        </p:txBody>
      </p:sp>
      <p:graphicFrame>
        <p:nvGraphicFramePr>
          <p:cNvPr id="342097" name="Object 81"/>
          <p:cNvGraphicFramePr>
            <a:graphicFrameLocks noChangeAspect="1"/>
          </p:cNvGraphicFramePr>
          <p:nvPr/>
        </p:nvGraphicFramePr>
        <p:xfrm>
          <a:off x="1281113" y="4756150"/>
          <a:ext cx="6284912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36" name="Equation" r:id="rId8" imgW="3492360" imgH="444240" progId="Equation.DSMT4">
                  <p:embed/>
                </p:oleObj>
              </mc:Choice>
              <mc:Fallback>
                <p:oleObj name="Equation" r:id="rId8" imgW="3492360" imgH="444240" progId="Equation.DSMT4">
                  <p:embed/>
                  <p:pic>
                    <p:nvPicPr>
                      <p:cNvPr id="342097" name="Object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4756150"/>
                        <a:ext cx="6284912" cy="800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2098" name="AutoShape 82"/>
          <p:cNvSpPr>
            <a:spLocks noChangeArrowheads="1"/>
          </p:cNvSpPr>
          <p:nvPr/>
        </p:nvSpPr>
        <p:spPr bwMode="auto">
          <a:xfrm>
            <a:off x="6099175" y="1751013"/>
            <a:ext cx="4572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3CCCC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342099" name="Object 83"/>
          <p:cNvGraphicFramePr>
            <a:graphicFrameLocks noGrp="1" noChangeAspect="1"/>
          </p:cNvGraphicFramePr>
          <p:nvPr>
            <p:ph idx="1"/>
          </p:nvPr>
        </p:nvGraphicFramePr>
        <p:xfrm>
          <a:off x="1292225" y="4005263"/>
          <a:ext cx="7808913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837" name="Equation" r:id="rId10" imgW="4343400" imgH="444240" progId="Equation.DSMT4">
                  <p:embed/>
                </p:oleObj>
              </mc:Choice>
              <mc:Fallback>
                <p:oleObj name="Equation" r:id="rId10" imgW="4343400" imgH="444240" progId="Equation.DSMT4">
                  <p:embed/>
                  <p:pic>
                    <p:nvPicPr>
                      <p:cNvPr id="342099" name="Object 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2225" y="4005263"/>
                        <a:ext cx="7808913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941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2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2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" dur="500"/>
                                        <p:tgtEl>
                                          <p:spTgt spid="342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42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3" dur="500"/>
                                        <p:tgtEl>
                                          <p:spTgt spid="342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8" dur="500"/>
                                        <p:tgtEl>
                                          <p:spTgt spid="342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3" dur="500"/>
                                        <p:tgtEl>
                                          <p:spTgt spid="342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2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2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09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4068" name="Object 4"/>
          <p:cNvGraphicFramePr>
            <a:graphicFrameLocks noChangeAspect="1"/>
          </p:cNvGraphicFramePr>
          <p:nvPr/>
        </p:nvGraphicFramePr>
        <p:xfrm>
          <a:off x="2819400" y="1066800"/>
          <a:ext cx="30003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76" name="Equation" r:id="rId4" imgW="1498320" imgH="457200" progId="Equation.DSMT4">
                  <p:embed/>
                </p:oleObj>
              </mc:Choice>
              <mc:Fallback>
                <p:oleObj name="Equation" r:id="rId4" imgW="1498320" imgH="457200" progId="Equation.DSMT4">
                  <p:embed/>
                  <p:pic>
                    <p:nvPicPr>
                      <p:cNvPr id="3440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066800"/>
                        <a:ext cx="3000375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4069" name="Object 5"/>
          <p:cNvGraphicFramePr>
            <a:graphicFrameLocks noChangeAspect="1"/>
          </p:cNvGraphicFramePr>
          <p:nvPr/>
        </p:nvGraphicFramePr>
        <p:xfrm>
          <a:off x="3238500" y="5334000"/>
          <a:ext cx="1709738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77" name="Equation" r:id="rId6" imgW="863280" imgH="444240" progId="Equation.DSMT4">
                  <p:embed/>
                </p:oleObj>
              </mc:Choice>
              <mc:Fallback>
                <p:oleObj name="Equation" r:id="rId6" imgW="863280" imgH="444240" progId="Equation.DSMT4">
                  <p:embed/>
                  <p:pic>
                    <p:nvPicPr>
                      <p:cNvPr id="34406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0" y="5334000"/>
                        <a:ext cx="1709738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4070" name="Rectangle 6"/>
          <p:cNvSpPr>
            <a:spLocks noChangeArrowheads="1"/>
          </p:cNvSpPr>
          <p:nvPr/>
        </p:nvSpPr>
        <p:spPr bwMode="auto">
          <a:xfrm>
            <a:off x="533400" y="457200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等效电感</a:t>
            </a:r>
            <a:r>
              <a:rPr lang="zh-CN" altLang="en-US" sz="2400" b="1"/>
              <a:t>与各电感的关系式为</a:t>
            </a:r>
          </a:p>
        </p:txBody>
      </p:sp>
      <p:sp>
        <p:nvSpPr>
          <p:cNvPr id="344071" name="Rectangle 7"/>
          <p:cNvSpPr>
            <a:spLocks noChangeArrowheads="1"/>
          </p:cNvSpPr>
          <p:nvPr/>
        </p:nvSpPr>
        <p:spPr bwMode="auto">
          <a:xfrm>
            <a:off x="685800" y="3200400"/>
            <a:ext cx="7467600" cy="82232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901700" indent="-9017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08108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604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4398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结论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en-US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个并联电感的等效电感值 的倒数等于各电感值倒数之和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44072" name="Rectangle 8"/>
          <p:cNvSpPr>
            <a:spLocks noChangeArrowheads="1"/>
          </p:cNvSpPr>
          <p:nvPr/>
        </p:nvSpPr>
        <p:spPr bwMode="auto">
          <a:xfrm>
            <a:off x="685800" y="4572000"/>
            <a:ext cx="701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indent="2667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/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当两个电感并联（</a:t>
            </a:r>
            <a:r>
              <a:rPr lang="en-US" altLang="zh-CN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）时，等效电感值为</a:t>
            </a:r>
            <a:endParaRPr lang="zh-CN" altLang="en-US" sz="2400" b="1"/>
          </a:p>
        </p:txBody>
      </p:sp>
      <p:graphicFrame>
        <p:nvGraphicFramePr>
          <p:cNvPr id="344073" name="Object 9"/>
          <p:cNvGraphicFramePr>
            <a:graphicFrameLocks noChangeAspect="1"/>
          </p:cNvGraphicFramePr>
          <p:nvPr/>
        </p:nvGraphicFramePr>
        <p:xfrm>
          <a:off x="2819400" y="2057400"/>
          <a:ext cx="1843088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78" name="Equation" r:id="rId8" imgW="914400" imgH="431640" progId="Equation.DSMT4">
                  <p:embed/>
                </p:oleObj>
              </mc:Choice>
              <mc:Fallback>
                <p:oleObj name="Equation" r:id="rId8" imgW="914400" imgH="431640" progId="Equation.DSMT4">
                  <p:embed/>
                  <p:pic>
                    <p:nvPicPr>
                      <p:cNvPr id="34407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057400"/>
                        <a:ext cx="1843088" cy="866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37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4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44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4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344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44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071" grpId="0" animBg="1"/>
      <p:bldP spid="34407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>
                <a:extLst>
                  <a:ext uri="{FF2B5EF4-FFF2-40B4-BE49-F238E27FC236}">
                    <a16:creationId xmlns:a16="http://schemas.microsoft.com/office/drawing/2014/main" id="{49656EB3-06E8-491F-BC24-137A660C8760}"/>
                  </a:ext>
                </a:extLst>
              </p:cNvPr>
              <p:cNvSpPr txBox="1"/>
              <p:nvPr/>
            </p:nvSpPr>
            <p:spPr bwMode="auto">
              <a:xfrm>
                <a:off x="2286000" y="1056060"/>
                <a:ext cx="1392237" cy="688474"/>
              </a:xfrm>
              <a:prstGeom prst="rect">
                <a:avLst/>
              </a:prstGeom>
              <a:solidFill>
                <a:srgbClr val="FF99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dist="35921" dir="2700000" algn="ctr" rotWithShape="0">
                  <a:srgbClr val="808080"/>
                </a:outerShdw>
              </a:effectLst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7" name="Object 7">
                <a:extLst>
                  <a:ext uri="{FF2B5EF4-FFF2-40B4-BE49-F238E27FC236}">
                    <a16:creationId xmlns:a16="http://schemas.microsoft.com/office/drawing/2014/main" id="{49656EB3-06E8-491F-BC24-137A660C8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0" y="1056060"/>
                <a:ext cx="1392237" cy="6884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>
                <a:outerShdw dist="35921" dir="2700000" algn="ctr" rotWithShape="0">
                  <a:srgbClr val="808080"/>
                </a:outerShdw>
              </a:effectLst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BB39363B-2FE4-4446-9B94-42013CFB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电容</a:t>
            </a:r>
            <a:r>
              <a:rPr lang="en-US" altLang="zh-CN" dirty="0"/>
              <a:t> vs </a:t>
            </a:r>
            <a:r>
              <a:rPr lang="zh-CN" altLang="en-US" dirty="0"/>
              <a:t>电感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F61BB8-FCBD-4B29-B81B-1AEFE1F80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84472"/>
            <a:ext cx="8458200" cy="3315072"/>
          </a:xfrm>
        </p:spPr>
        <p:txBody>
          <a:bodyPr/>
          <a:lstStyle/>
          <a:p>
            <a:r>
              <a:rPr lang="zh-CN" altLang="zh-CN" dirty="0"/>
              <a:t>电容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电容在直流电路中相当于开路</a:t>
            </a:r>
          </a:p>
          <a:p>
            <a:pPr marL="0" indent="0">
              <a:buNone/>
            </a:pPr>
            <a:r>
              <a:rPr lang="zh-CN" altLang="en-US" dirty="0"/>
              <a:t>电容电压连续性</a:t>
            </a:r>
            <a:r>
              <a:rPr lang="en-US" altLang="zh-CN" dirty="0"/>
              <a:t>(</a:t>
            </a:r>
            <a:r>
              <a:rPr lang="zh-CN" altLang="en-US" dirty="0"/>
              <a:t>本质为电荷守恒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dirty="0"/>
              <a:t>电感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电感在直流电路中相当于短路</a:t>
            </a:r>
          </a:p>
          <a:p>
            <a:pPr marL="0" indent="0">
              <a:buNone/>
            </a:pPr>
            <a:r>
              <a:rPr lang="zh-CN" altLang="en-US" dirty="0"/>
              <a:t>电感电流连续性</a:t>
            </a:r>
            <a:r>
              <a:rPr lang="en-US" altLang="zh-CN" dirty="0"/>
              <a:t>(</a:t>
            </a:r>
            <a:r>
              <a:rPr lang="zh-CN" altLang="en-US" dirty="0"/>
              <a:t>本质为磁链守恒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dirty="0"/>
              <a:t>电容与电感的串并联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（电感与电阻相类似，电容与电导相类似）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64DBA1-3470-4C3B-B73C-C543C73AF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AEDCA4-A0AE-48E1-9D86-7A0862D42B29}" type="datetime1">
              <a:rPr lang="zh-CN" altLang="en-US" smtClean="0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11A8C9-49EF-4EE3-9E61-11F72477E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0D6AFA-AC3F-4E6D-944E-CA47CEB51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7DEDC3-3762-4477-ADDE-861B74757A45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49">
                <a:extLst>
                  <a:ext uri="{FF2B5EF4-FFF2-40B4-BE49-F238E27FC236}">
                    <a16:creationId xmlns:a16="http://schemas.microsoft.com/office/drawing/2014/main" id="{044F7021-4C71-4F34-9126-D0D851380A36}"/>
                  </a:ext>
                </a:extLst>
              </p:cNvPr>
              <p:cNvSpPr txBox="1"/>
              <p:nvPr/>
            </p:nvSpPr>
            <p:spPr bwMode="auto">
              <a:xfrm>
                <a:off x="2286000" y="3067299"/>
                <a:ext cx="1392236" cy="865758"/>
              </a:xfrm>
              <a:prstGeom prst="rect">
                <a:avLst/>
              </a:prstGeom>
              <a:solidFill>
                <a:srgbClr val="FF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f>
                        <m:f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22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8" name="Object 49">
                <a:extLst>
                  <a:ext uri="{FF2B5EF4-FFF2-40B4-BE49-F238E27FC236}">
                    <a16:creationId xmlns:a16="http://schemas.microsoft.com/office/drawing/2014/main" id="{044F7021-4C71-4F34-9126-D0D851380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0" y="3067299"/>
                <a:ext cx="1392236" cy="8657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7A32B84C-55EF-409F-A744-CCC8DF0FB287}"/>
                  </a:ext>
                </a:extLst>
              </p:cNvPr>
              <p:cNvSpPr txBox="1"/>
              <p:nvPr/>
            </p:nvSpPr>
            <p:spPr bwMode="auto">
              <a:xfrm>
                <a:off x="4568809" y="1018752"/>
                <a:ext cx="1803392" cy="725782"/>
              </a:xfrm>
              <a:prstGeom prst="rect">
                <a:avLst/>
              </a:prstGeom>
              <a:solidFill>
                <a:srgbClr val="FF99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  <a:extLst/>
            </p:spPr>
            <p:txBody>
              <a:bodyPr>
                <a:normAutofit fontScale="925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7A32B84C-55EF-409F-A744-CCC8DF0FB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8809" y="1018752"/>
                <a:ext cx="1803392" cy="7257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88B59558-FAF0-469E-A4F3-8AC756BDF0BE}"/>
                  </a:ext>
                </a:extLst>
              </p:cNvPr>
              <p:cNvSpPr txBox="1"/>
              <p:nvPr/>
            </p:nvSpPr>
            <p:spPr bwMode="auto">
              <a:xfrm>
                <a:off x="4568809" y="3067298"/>
                <a:ext cx="1875400" cy="811212"/>
              </a:xfrm>
              <a:prstGeom prst="rect">
                <a:avLst/>
              </a:prstGeom>
              <a:solidFill>
                <a:srgbClr val="FF0000"/>
              </a:solid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p>
                          <m:r>
                            <a:rPr lang="zh-CN" altLang="en-US" sz="2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200" dirty="0"/>
              </a:p>
            </p:txBody>
          </p:sp>
        </mc:Choice>
        <mc:Fallback xmlns=""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88B59558-FAF0-469E-A4F3-8AC756BDF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68809" y="3067298"/>
                <a:ext cx="1875400" cy="8112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317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Text Box 2"/>
          <p:cNvSpPr txBox="1">
            <a:spLocks noChangeArrowheads="1"/>
          </p:cNvSpPr>
          <p:nvPr/>
        </p:nvSpPr>
        <p:spPr bwMode="auto">
          <a:xfrm>
            <a:off x="351407" y="576235"/>
            <a:ext cx="669007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1. 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单位阶跃函数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unit-step function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 </a:t>
            </a:r>
            <a:r>
              <a:rPr lang="en-US" altLang="zh-CN" sz="2400" b="1" dirty="0">
                <a:solidFill>
                  <a:srgbClr val="0066FF"/>
                </a:solidFill>
                <a:sym typeface="Symbol" panose="05050102010706020507" pitchFamily="18" charset="2"/>
              </a:rPr>
              <a:t>[</a:t>
            </a:r>
            <a:r>
              <a:rPr lang="zh-CN" altLang="en-US" sz="2400" b="1" dirty="0">
                <a:solidFill>
                  <a:srgbClr val="0066FF"/>
                </a:solidFill>
                <a:sym typeface="Symbol" panose="05050102010706020507" pitchFamily="18" charset="2"/>
              </a:rPr>
              <a:t>非常重要</a:t>
            </a:r>
            <a:r>
              <a:rPr lang="en-US" altLang="zh-CN" sz="2400" b="1" dirty="0">
                <a:solidFill>
                  <a:srgbClr val="0066FF"/>
                </a:solidFill>
                <a:sym typeface="Symbol" panose="05050102010706020507" pitchFamily="18" charset="2"/>
              </a:rPr>
              <a:t>]</a:t>
            </a:r>
            <a:endParaRPr kumimoji="1" lang="en-US" altLang="zh-CN" sz="24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94563" name="Text Box 3"/>
          <p:cNvSpPr txBox="1">
            <a:spLocks noChangeArrowheads="1"/>
          </p:cNvSpPr>
          <p:nvPr/>
        </p:nvSpPr>
        <p:spPr bwMode="auto">
          <a:xfrm>
            <a:off x="509588" y="1484412"/>
            <a:ext cx="1425575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en-US" altLang="zh-CN" sz="2400" b="1">
                <a:solidFill>
                  <a:srgbClr val="0066FF"/>
                </a:solidFill>
                <a:latin typeface="Times New Roman" panose="02020603050405020304" pitchFamily="18" charset="0"/>
              </a:rPr>
              <a:t>1.  </a:t>
            </a:r>
            <a:r>
              <a:rPr kumimoji="1" lang="zh-CN" altLang="en-US" sz="2400" b="1">
                <a:solidFill>
                  <a:srgbClr val="0066FF"/>
                </a:solidFill>
                <a:latin typeface="Times New Roman" panose="02020603050405020304" pitchFamily="18" charset="0"/>
              </a:rPr>
              <a:t>定义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graphicFrame>
        <p:nvGraphicFramePr>
          <p:cNvPr id="1945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179304"/>
              </p:ext>
            </p:extLst>
          </p:nvPr>
        </p:nvGraphicFramePr>
        <p:xfrm>
          <a:off x="2022475" y="1700312"/>
          <a:ext cx="22606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67" name="公式" r:id="rId4" imgW="1130040" imgH="469800" progId="Equation.3">
                  <p:embed/>
                </p:oleObj>
              </mc:Choice>
              <mc:Fallback>
                <p:oleObj name="公式" r:id="rId4" imgW="1130040" imgH="469800" progId="Equation.3">
                  <p:embed/>
                  <p:pic>
                    <p:nvPicPr>
                      <p:cNvPr id="19456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2475" y="1700312"/>
                        <a:ext cx="22606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4565" name="Group 5"/>
          <p:cNvGrpSpPr>
            <a:grpSpLocks/>
          </p:cNvGrpSpPr>
          <p:nvPr/>
        </p:nvGrpSpPr>
        <p:grpSpPr bwMode="auto">
          <a:xfrm>
            <a:off x="1001936" y="3526362"/>
            <a:ext cx="4046538" cy="482600"/>
            <a:chOff x="576" y="1816"/>
            <a:chExt cx="2442" cy="304"/>
          </a:xfrm>
        </p:grpSpPr>
        <p:graphicFrame>
          <p:nvGraphicFramePr>
            <p:cNvPr id="194566" name="Object 6"/>
            <p:cNvGraphicFramePr>
              <a:graphicFrameLocks noChangeAspect="1"/>
            </p:cNvGraphicFramePr>
            <p:nvPr/>
          </p:nvGraphicFramePr>
          <p:xfrm>
            <a:off x="912" y="1872"/>
            <a:ext cx="38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668" name="公式" r:id="rId6" imgW="317160" imgH="203040" progId="Equation.3">
                    <p:embed/>
                  </p:oleObj>
                </mc:Choice>
                <mc:Fallback>
                  <p:oleObj name="公式" r:id="rId6" imgW="317160" imgH="203040" progId="Equation.3">
                    <p:embed/>
                    <p:pic>
                      <p:nvPicPr>
                        <p:cNvPr id="19456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1872"/>
                          <a:ext cx="38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94567" name="Group 7"/>
            <p:cNvGrpSpPr>
              <a:grpSpLocks/>
            </p:cNvGrpSpPr>
            <p:nvPr/>
          </p:nvGrpSpPr>
          <p:grpSpPr bwMode="auto">
            <a:xfrm>
              <a:off x="576" y="1816"/>
              <a:ext cx="2442" cy="296"/>
              <a:chOff x="576" y="1816"/>
              <a:chExt cx="2442" cy="296"/>
            </a:xfrm>
          </p:grpSpPr>
          <p:sp>
            <p:nvSpPr>
              <p:cNvPr id="194568" name="Text Box 8"/>
              <p:cNvSpPr txBox="1">
                <a:spLocks noChangeArrowheads="1"/>
              </p:cNvSpPr>
              <p:nvPr/>
            </p:nvSpPr>
            <p:spPr bwMode="auto">
              <a:xfrm>
                <a:off x="576" y="1824"/>
                <a:ext cx="39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algn="ctr" eaLnBrk="0" hangingPunct="0"/>
                <a:r>
                  <a:rPr kumimoji="1" lang="zh-CN" altLang="en-US" sz="2400" b="1">
                    <a:latin typeface="Times New Roman" panose="02020603050405020304" pitchFamily="18" charset="0"/>
                  </a:rPr>
                  <a:t>用</a:t>
                </a:r>
                <a:endParaRPr kumimoji="1" lang="zh-CN" altLang="en-US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569" name="Text Box 9"/>
              <p:cNvSpPr txBox="1">
                <a:spLocks noChangeArrowheads="1"/>
              </p:cNvSpPr>
              <p:nvPr/>
            </p:nvSpPr>
            <p:spPr bwMode="auto">
              <a:xfrm>
                <a:off x="1243" y="1816"/>
                <a:ext cx="177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kumimoji="1" lang="zh-CN" altLang="en-US" sz="2400" b="1" dirty="0">
                    <a:latin typeface="Times New Roman" panose="02020603050405020304" pitchFamily="18" charset="0"/>
                  </a:rPr>
                  <a:t>来描述开关的动作：</a:t>
                </a:r>
                <a:endParaRPr kumimoji="1" lang="zh-CN" altLang="en-US" sz="2400" dirty="0"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4570" name="Group 10"/>
          <p:cNvGrpSpPr>
            <a:grpSpLocks/>
          </p:cNvGrpSpPr>
          <p:nvPr/>
        </p:nvGrpSpPr>
        <p:grpSpPr bwMode="auto">
          <a:xfrm>
            <a:off x="802705" y="5683043"/>
            <a:ext cx="3417888" cy="461963"/>
            <a:chOff x="427" y="3462"/>
            <a:chExt cx="2153" cy="291"/>
          </a:xfrm>
        </p:grpSpPr>
        <p:sp>
          <p:nvSpPr>
            <p:cNvPr id="194571" name="Text Box 11"/>
            <p:cNvSpPr txBox="1">
              <a:spLocks noChangeArrowheads="1"/>
            </p:cNvSpPr>
            <p:nvPr/>
          </p:nvSpPr>
          <p:spPr bwMode="auto">
            <a:xfrm>
              <a:off x="427" y="3462"/>
              <a:ext cx="182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t 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= 0</a:t>
              </a:r>
              <a:r>
                <a:rPr kumimoji="1" lang="zh-CN" altLang="zh-CN" sz="2400" b="1" dirty="0">
                  <a:latin typeface="Times New Roman" panose="02020603050405020304" pitchFamily="18" charset="0"/>
                </a:rPr>
                <a:t>合</a:t>
              </a:r>
              <a:r>
                <a:rPr kumimoji="1" lang="zh-CN" altLang="en-US" sz="2400" b="1" dirty="0">
                  <a:latin typeface="Times New Roman" panose="02020603050405020304" pitchFamily="18" charset="0"/>
                </a:rPr>
                <a:t>上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S   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(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t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)  = 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E</a:t>
              </a:r>
              <a:endParaRPr kumimoji="1" lang="en-US" altLang="zh-CN" sz="2400" b="1" dirty="0"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94572" name="Object 12"/>
            <p:cNvGraphicFramePr>
              <a:graphicFrameLocks noChangeAspect="1"/>
            </p:cNvGraphicFramePr>
            <p:nvPr/>
          </p:nvGraphicFramePr>
          <p:xfrm>
            <a:off x="2192" y="3488"/>
            <a:ext cx="38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669" name="公式" r:id="rId8" imgW="317160" imgH="203040" progId="Equation.3">
                    <p:embed/>
                  </p:oleObj>
                </mc:Choice>
                <mc:Fallback>
                  <p:oleObj name="公式" r:id="rId8" imgW="317160" imgH="203040" progId="Equation.3">
                    <p:embed/>
                    <p:pic>
                      <p:nvPicPr>
                        <p:cNvPr id="194572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2" y="3488"/>
                          <a:ext cx="38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4573" name="Group 13"/>
          <p:cNvGrpSpPr>
            <a:grpSpLocks/>
          </p:cNvGrpSpPr>
          <p:nvPr/>
        </p:nvGrpSpPr>
        <p:grpSpPr bwMode="auto">
          <a:xfrm>
            <a:off x="4863530" y="5673512"/>
            <a:ext cx="3141662" cy="457200"/>
            <a:chOff x="2985" y="3456"/>
            <a:chExt cx="1979" cy="288"/>
          </a:xfrm>
        </p:grpSpPr>
        <p:sp>
          <p:nvSpPr>
            <p:cNvPr id="194574" name="Text Box 14"/>
            <p:cNvSpPr txBox="1">
              <a:spLocks noChangeArrowheads="1"/>
            </p:cNvSpPr>
            <p:nvPr/>
          </p:nvSpPr>
          <p:spPr bwMode="auto">
            <a:xfrm>
              <a:off x="2985" y="3456"/>
              <a:ext cx="17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t 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= 0</a:t>
              </a:r>
              <a:r>
                <a:rPr kumimoji="1" lang="zh-CN" altLang="zh-CN" sz="2400" b="1">
                  <a:latin typeface="Times New Roman" panose="02020603050405020304" pitchFamily="18" charset="0"/>
                </a:rPr>
                <a:t>拉闸   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(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)  = 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S</a:t>
              </a:r>
            </a:p>
          </p:txBody>
        </p:sp>
        <p:graphicFrame>
          <p:nvGraphicFramePr>
            <p:cNvPr id="194575" name="Object 15"/>
            <p:cNvGraphicFramePr>
              <a:graphicFrameLocks noChangeAspect="1"/>
            </p:cNvGraphicFramePr>
            <p:nvPr/>
          </p:nvGraphicFramePr>
          <p:xfrm>
            <a:off x="4576" y="3480"/>
            <a:ext cx="38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670" name="公式" r:id="rId9" imgW="317160" imgH="203040" progId="Equation.3">
                    <p:embed/>
                  </p:oleObj>
                </mc:Choice>
                <mc:Fallback>
                  <p:oleObj name="公式" r:id="rId9" imgW="317160" imgH="203040" progId="Equation.3">
                    <p:embed/>
                    <p:pic>
                      <p:nvPicPr>
                        <p:cNvPr id="194575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6" y="3480"/>
                          <a:ext cx="38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4576" name="Group 16"/>
          <p:cNvGrpSpPr>
            <a:grpSpLocks/>
          </p:cNvGrpSpPr>
          <p:nvPr/>
        </p:nvGrpSpPr>
        <p:grpSpPr bwMode="auto">
          <a:xfrm>
            <a:off x="1051942" y="3984412"/>
            <a:ext cx="2692400" cy="1435100"/>
            <a:chOff x="528" y="2264"/>
            <a:chExt cx="1696" cy="904"/>
          </a:xfrm>
        </p:grpSpPr>
        <p:grpSp>
          <p:nvGrpSpPr>
            <p:cNvPr id="194577" name="Group 17"/>
            <p:cNvGrpSpPr>
              <a:grpSpLocks/>
            </p:cNvGrpSpPr>
            <p:nvPr/>
          </p:nvGrpSpPr>
          <p:grpSpPr bwMode="auto">
            <a:xfrm>
              <a:off x="528" y="2264"/>
              <a:ext cx="1696" cy="904"/>
              <a:chOff x="528" y="2264"/>
              <a:chExt cx="1696" cy="904"/>
            </a:xfrm>
          </p:grpSpPr>
          <p:sp>
            <p:nvSpPr>
              <p:cNvPr id="194578" name="Oval 18"/>
              <p:cNvSpPr>
                <a:spLocks noChangeArrowheads="1"/>
              </p:cNvSpPr>
              <p:nvPr/>
            </p:nvSpPr>
            <p:spPr bwMode="auto">
              <a:xfrm>
                <a:off x="800" y="2640"/>
                <a:ext cx="192" cy="168"/>
              </a:xfrm>
              <a:prstGeom prst="ellipse">
                <a:avLst/>
              </a:prstGeom>
              <a:solidFill>
                <a:srgbClr val="99FF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579" name="Text Box 19"/>
              <p:cNvSpPr txBox="1">
                <a:spLocks noChangeArrowheads="1"/>
              </p:cNvSpPr>
              <p:nvPr/>
            </p:nvSpPr>
            <p:spPr bwMode="auto">
              <a:xfrm>
                <a:off x="1110" y="2527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kumimoji="1" lang="en-US" altLang="zh-CN" b="1">
                    <a:latin typeface="Times New Roman" panose="02020603050405020304" pitchFamily="18" charset="0"/>
                  </a:rPr>
                  <a:t>S</a:t>
                </a:r>
                <a:endParaRPr kumimoji="1" lang="en-US" altLang="zh-CN" sz="2400" b="1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4580" name="Group 20"/>
              <p:cNvGrpSpPr>
                <a:grpSpLocks/>
              </p:cNvGrpSpPr>
              <p:nvPr/>
            </p:nvGrpSpPr>
            <p:grpSpPr bwMode="auto">
              <a:xfrm>
                <a:off x="2003" y="2305"/>
                <a:ext cx="175" cy="804"/>
                <a:chOff x="1660" y="1285"/>
                <a:chExt cx="126" cy="598"/>
              </a:xfrm>
            </p:grpSpPr>
            <p:grpSp>
              <p:nvGrpSpPr>
                <p:cNvPr id="194581" name="Group 21"/>
                <p:cNvGrpSpPr>
                  <a:grpSpLocks/>
                </p:cNvGrpSpPr>
                <p:nvPr/>
              </p:nvGrpSpPr>
              <p:grpSpPr bwMode="auto">
                <a:xfrm>
                  <a:off x="1695" y="1285"/>
                  <a:ext cx="91" cy="598"/>
                  <a:chOff x="1695" y="1285"/>
                  <a:chExt cx="91" cy="598"/>
                </a:xfrm>
              </p:grpSpPr>
              <p:sp>
                <p:nvSpPr>
                  <p:cNvPr id="194582" name="Text Box 2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703" y="1285"/>
                    <a:ext cx="83" cy="21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FF99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 eaLnBrk="0" hangingPunct="0">
                      <a:spcBef>
                        <a:spcPct val="50000"/>
                      </a:spcBef>
                    </a:pPr>
                    <a:endParaRPr kumimoji="1" lang="zh-CN" altLang="zh-CN" sz="2400" b="1">
                      <a:latin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4583" name="Text Box 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95" y="1669"/>
                    <a:ext cx="84" cy="21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FF99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 eaLnBrk="0" hangingPunct="0">
                      <a:spcBef>
                        <a:spcPct val="50000"/>
                      </a:spcBef>
                    </a:pPr>
                    <a:endParaRPr kumimoji="1" lang="zh-CN" altLang="zh-CN" sz="2400" b="1"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94584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1660" y="1466"/>
                  <a:ext cx="84" cy="2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endParaRPr kumimoji="1" lang="zh-CN" altLang="zh-CN" sz="2400" b="1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94585" name="Text Box 25"/>
              <p:cNvSpPr txBox="1">
                <a:spLocks noChangeArrowheads="1"/>
              </p:cNvSpPr>
              <p:nvPr/>
            </p:nvSpPr>
            <p:spPr bwMode="auto">
              <a:xfrm>
                <a:off x="528" y="2645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E</a:t>
                </a:r>
                <a:endParaRPr kumimoji="1"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94586" name="Line 26"/>
              <p:cNvSpPr>
                <a:spLocks noChangeShapeType="1"/>
              </p:cNvSpPr>
              <p:nvPr/>
            </p:nvSpPr>
            <p:spPr bwMode="auto">
              <a:xfrm>
                <a:off x="896" y="2320"/>
                <a:ext cx="401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587" name="Line 27"/>
              <p:cNvSpPr>
                <a:spLocks noChangeShapeType="1"/>
              </p:cNvSpPr>
              <p:nvPr/>
            </p:nvSpPr>
            <p:spPr bwMode="auto">
              <a:xfrm flipV="1">
                <a:off x="896" y="3070"/>
                <a:ext cx="929" cy="2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588" name="Line 28"/>
              <p:cNvSpPr>
                <a:spLocks noChangeShapeType="1"/>
              </p:cNvSpPr>
              <p:nvPr/>
            </p:nvSpPr>
            <p:spPr bwMode="auto">
              <a:xfrm flipH="1">
                <a:off x="1440" y="2328"/>
                <a:ext cx="368" cy="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589" name="Line 29"/>
              <p:cNvSpPr>
                <a:spLocks noChangeShapeType="1"/>
              </p:cNvSpPr>
              <p:nvPr/>
            </p:nvSpPr>
            <p:spPr bwMode="auto">
              <a:xfrm flipV="1">
                <a:off x="896" y="2772"/>
                <a:ext cx="0" cy="322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590" name="Line 30"/>
              <p:cNvSpPr>
                <a:spLocks noChangeShapeType="1"/>
              </p:cNvSpPr>
              <p:nvPr/>
            </p:nvSpPr>
            <p:spPr bwMode="auto">
              <a:xfrm>
                <a:off x="896" y="2320"/>
                <a:ext cx="0" cy="53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591" name="Line 31"/>
              <p:cNvSpPr>
                <a:spLocks noChangeShapeType="1"/>
              </p:cNvSpPr>
              <p:nvPr/>
            </p:nvSpPr>
            <p:spPr bwMode="auto">
              <a:xfrm flipH="1">
                <a:off x="1163" y="2320"/>
                <a:ext cx="334" cy="12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592" name="Line 32"/>
              <p:cNvSpPr>
                <a:spLocks noChangeShapeType="1"/>
              </p:cNvSpPr>
              <p:nvPr/>
            </p:nvSpPr>
            <p:spPr bwMode="auto">
              <a:xfrm>
                <a:off x="1363" y="2385"/>
                <a:ext cx="0" cy="70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593" name="Line 33"/>
              <p:cNvSpPr>
                <a:spLocks noChangeShapeType="1"/>
              </p:cNvSpPr>
              <p:nvPr/>
            </p:nvSpPr>
            <p:spPr bwMode="auto">
              <a:xfrm flipH="1" flipV="1">
                <a:off x="1230" y="2449"/>
                <a:ext cx="67" cy="19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594" name="Rectangle 34"/>
              <p:cNvSpPr>
                <a:spLocks noChangeArrowheads="1"/>
              </p:cNvSpPr>
              <p:nvPr/>
            </p:nvSpPr>
            <p:spPr bwMode="auto">
              <a:xfrm>
                <a:off x="1832" y="2264"/>
                <a:ext cx="392" cy="904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595" name="Line 35"/>
              <p:cNvSpPr>
                <a:spLocks noChangeShapeType="1"/>
              </p:cNvSpPr>
              <p:nvPr/>
            </p:nvSpPr>
            <p:spPr bwMode="auto">
              <a:xfrm>
                <a:off x="672" y="2960"/>
                <a:ext cx="10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94596" name="Group 36"/>
              <p:cNvGrpSpPr>
                <a:grpSpLocks/>
              </p:cNvGrpSpPr>
              <p:nvPr/>
            </p:nvGrpSpPr>
            <p:grpSpPr bwMode="auto">
              <a:xfrm>
                <a:off x="648" y="2472"/>
                <a:ext cx="128" cy="136"/>
                <a:chOff x="648" y="2472"/>
                <a:chExt cx="128" cy="136"/>
              </a:xfrm>
            </p:grpSpPr>
            <p:sp>
              <p:nvSpPr>
                <p:cNvPr id="194597" name="Line 37"/>
                <p:cNvSpPr>
                  <a:spLocks noChangeShapeType="1"/>
                </p:cNvSpPr>
                <p:nvPr/>
              </p:nvSpPr>
              <p:spPr bwMode="auto">
                <a:xfrm>
                  <a:off x="648" y="2536"/>
                  <a:ext cx="12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4598" name="Line 38"/>
                <p:cNvSpPr>
                  <a:spLocks noChangeShapeType="1"/>
                </p:cNvSpPr>
                <p:nvPr/>
              </p:nvSpPr>
              <p:spPr bwMode="auto">
                <a:xfrm>
                  <a:off x="704" y="2472"/>
                  <a:ext cx="0" cy="1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4599" name="Group 39"/>
              <p:cNvGrpSpPr>
                <a:grpSpLocks/>
              </p:cNvGrpSpPr>
              <p:nvPr/>
            </p:nvGrpSpPr>
            <p:grpSpPr bwMode="auto">
              <a:xfrm>
                <a:off x="1584" y="2392"/>
                <a:ext cx="128" cy="136"/>
                <a:chOff x="648" y="2472"/>
                <a:chExt cx="128" cy="136"/>
              </a:xfrm>
            </p:grpSpPr>
            <p:sp>
              <p:nvSpPr>
                <p:cNvPr id="194600" name="Line 40"/>
                <p:cNvSpPr>
                  <a:spLocks noChangeShapeType="1"/>
                </p:cNvSpPr>
                <p:nvPr/>
              </p:nvSpPr>
              <p:spPr bwMode="auto">
                <a:xfrm>
                  <a:off x="648" y="2536"/>
                  <a:ext cx="12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4601" name="Line 41"/>
                <p:cNvSpPr>
                  <a:spLocks noChangeShapeType="1"/>
                </p:cNvSpPr>
                <p:nvPr/>
              </p:nvSpPr>
              <p:spPr bwMode="auto">
                <a:xfrm>
                  <a:off x="704" y="2472"/>
                  <a:ext cx="0" cy="1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94602" name="Line 42"/>
              <p:cNvSpPr>
                <a:spLocks noChangeShapeType="1"/>
              </p:cNvSpPr>
              <p:nvPr/>
            </p:nvSpPr>
            <p:spPr bwMode="auto">
              <a:xfrm>
                <a:off x="1584" y="2984"/>
                <a:ext cx="10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94603" name="Text Box 43"/>
              <p:cNvSpPr txBox="1">
                <a:spLocks noChangeArrowheads="1"/>
              </p:cNvSpPr>
              <p:nvPr/>
            </p:nvSpPr>
            <p:spPr bwMode="auto">
              <a:xfrm>
                <a:off x="1367" y="2600"/>
                <a:ext cx="4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sz="2400" b="1">
                    <a:latin typeface="Times New Roman" panose="02020603050405020304" pitchFamily="18" charset="0"/>
                  </a:rPr>
                  <a:t>(</a:t>
                </a: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t</a:t>
                </a:r>
                <a:r>
                  <a:rPr kumimoji="1" lang="en-US" altLang="zh-CN" sz="2400" b="1">
                    <a:latin typeface="Times New Roman" panose="02020603050405020304" pitchFamily="18" charset="0"/>
                  </a:rPr>
                  <a:t>)</a:t>
                </a: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94604" name="Oval 44"/>
            <p:cNvSpPr>
              <a:spLocks noChangeArrowheads="1"/>
            </p:cNvSpPr>
            <p:nvPr/>
          </p:nvSpPr>
          <p:spPr bwMode="auto">
            <a:xfrm>
              <a:off x="1608" y="3064"/>
              <a:ext cx="64" cy="56"/>
            </a:xfrm>
            <a:prstGeom prst="ellips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05" name="Oval 45"/>
            <p:cNvSpPr>
              <a:spLocks noChangeArrowheads="1"/>
            </p:cNvSpPr>
            <p:nvPr/>
          </p:nvSpPr>
          <p:spPr bwMode="auto">
            <a:xfrm>
              <a:off x="1592" y="2288"/>
              <a:ext cx="64" cy="56"/>
            </a:xfrm>
            <a:prstGeom prst="ellips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94606" name="Group 46"/>
          <p:cNvGrpSpPr>
            <a:grpSpLocks/>
          </p:cNvGrpSpPr>
          <p:nvPr/>
        </p:nvGrpSpPr>
        <p:grpSpPr bwMode="auto">
          <a:xfrm>
            <a:off x="5191125" y="1339950"/>
            <a:ext cx="3106738" cy="1524000"/>
            <a:chOff x="3320" y="816"/>
            <a:chExt cx="1957" cy="960"/>
          </a:xfrm>
        </p:grpSpPr>
        <p:sp>
          <p:nvSpPr>
            <p:cNvPr id="194607" name="Line 47"/>
            <p:cNvSpPr>
              <a:spLocks noChangeShapeType="1"/>
            </p:cNvSpPr>
            <p:nvPr/>
          </p:nvSpPr>
          <p:spPr bwMode="auto">
            <a:xfrm>
              <a:off x="3560" y="1536"/>
              <a:ext cx="158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08" name="Line 48"/>
            <p:cNvSpPr>
              <a:spLocks noChangeShapeType="1"/>
            </p:cNvSpPr>
            <p:nvPr/>
          </p:nvSpPr>
          <p:spPr bwMode="auto">
            <a:xfrm flipV="1">
              <a:off x="3656" y="960"/>
              <a:ext cx="0" cy="7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09" name="Line 49"/>
            <p:cNvSpPr>
              <a:spLocks noChangeShapeType="1"/>
            </p:cNvSpPr>
            <p:nvPr/>
          </p:nvSpPr>
          <p:spPr bwMode="auto">
            <a:xfrm>
              <a:off x="3656" y="1152"/>
              <a:ext cx="1056" cy="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0" name="Text Box 50"/>
            <p:cNvSpPr txBox="1">
              <a:spLocks noChangeArrowheads="1"/>
            </p:cNvSpPr>
            <p:nvPr/>
          </p:nvSpPr>
          <p:spPr bwMode="auto">
            <a:xfrm>
              <a:off x="5108" y="1392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94611" name="Text Box 51"/>
            <p:cNvSpPr txBox="1">
              <a:spLocks noChangeArrowheads="1"/>
            </p:cNvSpPr>
            <p:nvPr/>
          </p:nvSpPr>
          <p:spPr bwMode="auto">
            <a:xfrm>
              <a:off x="3704" y="816"/>
              <a:ext cx="3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  <a:sym typeface="Symbol" panose="05050102010706020507" pitchFamily="18" charset="2"/>
                </a:rPr>
                <a:t>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(</a:t>
              </a:r>
              <a:r>
                <a:rPr kumimoji="1" lang="en-US" altLang="zh-CN" sz="2400" b="1" i="1">
                  <a:latin typeface="Times New Roman" panose="02020603050405020304" pitchFamily="18" charset="0"/>
                  <a:sym typeface="Symbol" panose="05050102010706020507" pitchFamily="18" charset="2"/>
                </a:rPr>
                <a:t>t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94612" name="Line 52"/>
            <p:cNvSpPr>
              <a:spLocks noChangeShapeType="1"/>
            </p:cNvSpPr>
            <p:nvPr/>
          </p:nvSpPr>
          <p:spPr bwMode="auto">
            <a:xfrm flipH="1">
              <a:off x="3320" y="1536"/>
              <a:ext cx="336" cy="0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3" name="Line 53"/>
            <p:cNvSpPr>
              <a:spLocks noChangeShapeType="1"/>
            </p:cNvSpPr>
            <p:nvPr/>
          </p:nvSpPr>
          <p:spPr bwMode="auto">
            <a:xfrm>
              <a:off x="3656" y="1152"/>
              <a:ext cx="0" cy="384"/>
            </a:xfrm>
            <a:prstGeom prst="line">
              <a:avLst/>
            </a:prstGeom>
            <a:noFill/>
            <a:ln w="38100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4614" name="Text Box 54"/>
            <p:cNvSpPr txBox="1">
              <a:spLocks noChangeArrowheads="1"/>
            </p:cNvSpPr>
            <p:nvPr/>
          </p:nvSpPr>
          <p:spPr bwMode="auto">
            <a:xfrm>
              <a:off x="3638" y="148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94615" name="Text Box 55"/>
            <p:cNvSpPr txBox="1">
              <a:spLocks noChangeArrowheads="1"/>
            </p:cNvSpPr>
            <p:nvPr/>
          </p:nvSpPr>
          <p:spPr bwMode="auto">
            <a:xfrm>
              <a:off x="3435" y="106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194616" name="Group 56"/>
          <p:cNvGrpSpPr>
            <a:grpSpLocks/>
          </p:cNvGrpSpPr>
          <p:nvPr/>
        </p:nvGrpSpPr>
        <p:grpSpPr bwMode="auto">
          <a:xfrm>
            <a:off x="4834955" y="3476412"/>
            <a:ext cx="2706687" cy="1892300"/>
            <a:chOff x="2911" y="1944"/>
            <a:chExt cx="1705" cy="1192"/>
          </a:xfrm>
        </p:grpSpPr>
        <p:grpSp>
          <p:nvGrpSpPr>
            <p:cNvPr id="194617" name="Group 57"/>
            <p:cNvGrpSpPr>
              <a:grpSpLocks/>
            </p:cNvGrpSpPr>
            <p:nvPr/>
          </p:nvGrpSpPr>
          <p:grpSpPr bwMode="auto">
            <a:xfrm>
              <a:off x="2911" y="1944"/>
              <a:ext cx="1705" cy="1192"/>
              <a:chOff x="2911" y="1944"/>
              <a:chExt cx="1705" cy="1192"/>
            </a:xfrm>
          </p:grpSpPr>
          <p:sp>
            <p:nvSpPr>
              <p:cNvPr id="194618" name="Text Box 58"/>
              <p:cNvSpPr txBox="1">
                <a:spLocks noChangeArrowheads="1"/>
              </p:cNvSpPr>
              <p:nvPr/>
            </p:nvSpPr>
            <p:spPr bwMode="auto">
              <a:xfrm>
                <a:off x="2911" y="2613"/>
                <a:ext cx="26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I</a:t>
                </a:r>
                <a:r>
                  <a:rPr kumimoji="1" lang="en-US" altLang="zh-CN" sz="2400" b="1" baseline="-25000">
                    <a:latin typeface="Times New Roman" panose="02020603050405020304" pitchFamily="18" charset="0"/>
                  </a:rPr>
                  <a:t>S</a:t>
                </a:r>
                <a:endParaRPr kumimoji="1" lang="en-US" altLang="zh-CN" sz="2400" b="1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94619" name="Group 59"/>
              <p:cNvGrpSpPr>
                <a:grpSpLocks/>
              </p:cNvGrpSpPr>
              <p:nvPr/>
            </p:nvGrpSpPr>
            <p:grpSpPr bwMode="auto">
              <a:xfrm>
                <a:off x="3192" y="1944"/>
                <a:ext cx="1424" cy="1192"/>
                <a:chOff x="3192" y="1944"/>
                <a:chExt cx="1424" cy="1192"/>
              </a:xfrm>
            </p:grpSpPr>
            <p:sp>
              <p:nvSpPr>
                <p:cNvPr id="194620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3782" y="2511"/>
                  <a:ext cx="19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kumimoji="1" lang="en-US" altLang="zh-CN" b="1">
                      <a:latin typeface="Times New Roman" panose="02020603050405020304" pitchFamily="18" charset="0"/>
                    </a:rPr>
                    <a:t>S</a:t>
                  </a:r>
                  <a:endParaRPr kumimoji="1" lang="en-US" altLang="zh-CN" sz="2400" b="1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194621" name="Group 61"/>
                <p:cNvGrpSpPr>
                  <a:grpSpLocks/>
                </p:cNvGrpSpPr>
                <p:nvPr/>
              </p:nvGrpSpPr>
              <p:grpSpPr bwMode="auto">
                <a:xfrm>
                  <a:off x="4395" y="2273"/>
                  <a:ext cx="175" cy="804"/>
                  <a:chOff x="1660" y="1285"/>
                  <a:chExt cx="126" cy="598"/>
                </a:xfrm>
              </p:grpSpPr>
              <p:grpSp>
                <p:nvGrpSpPr>
                  <p:cNvPr id="194622" name="Group 62"/>
                  <p:cNvGrpSpPr>
                    <a:grpSpLocks/>
                  </p:cNvGrpSpPr>
                  <p:nvPr/>
                </p:nvGrpSpPr>
                <p:grpSpPr bwMode="auto">
                  <a:xfrm>
                    <a:off x="1695" y="1285"/>
                    <a:ext cx="91" cy="598"/>
                    <a:chOff x="1695" y="1285"/>
                    <a:chExt cx="91" cy="598"/>
                  </a:xfrm>
                </p:grpSpPr>
                <p:sp>
                  <p:nvSpPr>
                    <p:cNvPr id="194623" name="Text Box 63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703" y="1285"/>
                      <a:ext cx="83" cy="21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99FF99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spAutoFit/>
                    </a:bodyPr>
                    <a:lstStyle/>
                    <a:p>
                      <a:pPr algn="ctr" eaLnBrk="0" hangingPunct="0">
                        <a:spcBef>
                          <a:spcPct val="50000"/>
                        </a:spcBef>
                      </a:pPr>
                      <a:endParaRPr kumimoji="1" lang="zh-CN" altLang="zh-CN" sz="2400" b="1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94624" name="Text Box 64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1695" y="1669"/>
                      <a:ext cx="84" cy="21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99FF99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254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>
                      <a:spAutoFit/>
                    </a:bodyPr>
                    <a:lstStyle/>
                    <a:p>
                      <a:pPr algn="ctr" eaLnBrk="0" hangingPunct="0">
                        <a:spcBef>
                          <a:spcPct val="50000"/>
                        </a:spcBef>
                      </a:pPr>
                      <a:endParaRPr kumimoji="1" lang="zh-CN" altLang="zh-CN" sz="2400" b="1">
                        <a:latin typeface="Times New Roman" panose="02020603050405020304" pitchFamily="18" charset="0"/>
                      </a:endParaRPr>
                    </a:p>
                  </p:txBody>
                </p:sp>
              </p:grpSp>
              <p:sp>
                <p:nvSpPr>
                  <p:cNvPr id="194625" name="Text Box 6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60" y="1466"/>
                    <a:ext cx="84" cy="21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FF99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 eaLnBrk="0" hangingPunct="0">
                      <a:spcBef>
                        <a:spcPct val="50000"/>
                      </a:spcBef>
                    </a:pPr>
                    <a:endParaRPr kumimoji="1" lang="zh-CN" altLang="zh-CN" sz="2400" b="1">
                      <a:latin typeface="Times New Roman" panose="02020603050405020304" pitchFamily="18" charset="0"/>
                    </a:endParaRPr>
                  </a:p>
                </p:txBody>
              </p:sp>
            </p:grpSp>
            <p:sp>
              <p:nvSpPr>
                <p:cNvPr id="194626" name="Line 66"/>
                <p:cNvSpPr>
                  <a:spLocks noChangeShapeType="1"/>
                </p:cNvSpPr>
                <p:nvPr/>
              </p:nvSpPr>
              <p:spPr bwMode="auto">
                <a:xfrm>
                  <a:off x="3288" y="2288"/>
                  <a:ext cx="945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4627" name="Line 67"/>
                <p:cNvSpPr>
                  <a:spLocks noChangeShapeType="1"/>
                </p:cNvSpPr>
                <p:nvPr/>
              </p:nvSpPr>
              <p:spPr bwMode="auto">
                <a:xfrm flipV="1">
                  <a:off x="3288" y="2740"/>
                  <a:ext cx="0" cy="322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4628" name="Line 68"/>
                <p:cNvSpPr>
                  <a:spLocks noChangeShapeType="1"/>
                </p:cNvSpPr>
                <p:nvPr/>
              </p:nvSpPr>
              <p:spPr bwMode="auto">
                <a:xfrm>
                  <a:off x="3288" y="2288"/>
                  <a:ext cx="0" cy="38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4629" name="Line 69"/>
                <p:cNvSpPr>
                  <a:spLocks noChangeShapeType="1"/>
                </p:cNvSpPr>
                <p:nvPr/>
              </p:nvSpPr>
              <p:spPr bwMode="auto">
                <a:xfrm rot="8243330" flipH="1" flipV="1">
                  <a:off x="3694" y="2601"/>
                  <a:ext cx="67" cy="19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4630" name="Rectangle 70"/>
                <p:cNvSpPr>
                  <a:spLocks noChangeArrowheads="1"/>
                </p:cNvSpPr>
                <p:nvPr/>
              </p:nvSpPr>
              <p:spPr bwMode="auto">
                <a:xfrm>
                  <a:off x="4224" y="2232"/>
                  <a:ext cx="392" cy="904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algn="ctr" eaLnBrk="0" hangingPunct="0"/>
                  <a:endParaRPr kumimoji="1" lang="zh-CN" altLang="zh-CN" sz="2400">
                    <a:solidFill>
                      <a:schemeClr val="bg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94631" name="Line 71"/>
                <p:cNvSpPr>
                  <a:spLocks noChangeShapeType="1"/>
                </p:cNvSpPr>
                <p:nvPr/>
              </p:nvSpPr>
              <p:spPr bwMode="auto">
                <a:xfrm>
                  <a:off x="3656" y="2288"/>
                  <a:ext cx="0" cy="30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4632" name="Line 72"/>
                <p:cNvSpPr>
                  <a:spLocks noChangeShapeType="1"/>
                </p:cNvSpPr>
                <p:nvPr/>
              </p:nvSpPr>
              <p:spPr bwMode="auto">
                <a:xfrm>
                  <a:off x="3664" y="2776"/>
                  <a:ext cx="0" cy="28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4633" name="Line 73"/>
                <p:cNvSpPr>
                  <a:spLocks noChangeShapeType="1"/>
                </p:cNvSpPr>
                <p:nvPr/>
              </p:nvSpPr>
              <p:spPr bwMode="auto">
                <a:xfrm>
                  <a:off x="3280" y="3048"/>
                  <a:ext cx="95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4634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3664" y="2544"/>
                  <a:ext cx="48" cy="23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4635" name="Oval 75"/>
                <p:cNvSpPr>
                  <a:spLocks noChangeArrowheads="1"/>
                </p:cNvSpPr>
                <p:nvPr/>
              </p:nvSpPr>
              <p:spPr bwMode="auto">
                <a:xfrm>
                  <a:off x="3192" y="2616"/>
                  <a:ext cx="192" cy="168"/>
                </a:xfrm>
                <a:prstGeom prst="ellipse">
                  <a:avLst/>
                </a:prstGeom>
                <a:solidFill>
                  <a:srgbClr val="99FF99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4636" name="Line 76"/>
                <p:cNvSpPr>
                  <a:spLocks noChangeShapeType="1"/>
                </p:cNvSpPr>
                <p:nvPr/>
              </p:nvSpPr>
              <p:spPr bwMode="auto">
                <a:xfrm>
                  <a:off x="3200" y="2696"/>
                  <a:ext cx="1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94637" name="Line 77"/>
                <p:cNvSpPr>
                  <a:spLocks noChangeShapeType="1"/>
                </p:cNvSpPr>
                <p:nvPr/>
              </p:nvSpPr>
              <p:spPr bwMode="auto">
                <a:xfrm>
                  <a:off x="3736" y="2224"/>
                  <a:ext cx="3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graphicFrame>
              <p:nvGraphicFramePr>
                <p:cNvPr id="194638" name="Object 78"/>
                <p:cNvGraphicFramePr>
                  <a:graphicFrameLocks noChangeAspect="1"/>
                </p:cNvGraphicFramePr>
                <p:nvPr/>
              </p:nvGraphicFramePr>
              <p:xfrm>
                <a:off x="3671" y="1944"/>
                <a:ext cx="357" cy="248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29671" name="公式" r:id="rId10" imgW="291960" imgH="203040" progId="Equation.3">
                        <p:embed/>
                      </p:oleObj>
                    </mc:Choice>
                    <mc:Fallback>
                      <p:oleObj name="公式" r:id="rId10" imgW="291960" imgH="203040" progId="Equation.3">
                        <p:embed/>
                        <p:pic>
                          <p:nvPicPr>
                            <p:cNvPr id="194638" name="Object 78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671" y="1944"/>
                              <a:ext cx="357" cy="248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194639" name="Line 79"/>
            <p:cNvSpPr>
              <a:spLocks noChangeShapeType="1"/>
            </p:cNvSpPr>
            <p:nvPr/>
          </p:nvSpPr>
          <p:spPr bwMode="auto">
            <a:xfrm flipV="1">
              <a:off x="3288" y="2400"/>
              <a:ext cx="0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0" name="Group 5">
            <a:extLst>
              <a:ext uri="{FF2B5EF4-FFF2-40B4-BE49-F238E27FC236}">
                <a16:creationId xmlns:a16="http://schemas.microsoft.com/office/drawing/2014/main" id="{17446EC7-BFF7-4AD4-8865-8475B9891576}"/>
              </a:ext>
            </a:extLst>
          </p:cNvPr>
          <p:cNvGrpSpPr>
            <a:grpSpLocks/>
          </p:cNvGrpSpPr>
          <p:nvPr/>
        </p:nvGrpSpPr>
        <p:grpSpPr bwMode="auto">
          <a:xfrm>
            <a:off x="523686" y="2693351"/>
            <a:ext cx="4202301" cy="461963"/>
            <a:chOff x="912" y="1837"/>
            <a:chExt cx="2536" cy="291"/>
          </a:xfrm>
        </p:grpSpPr>
        <p:graphicFrame>
          <p:nvGraphicFramePr>
            <p:cNvPr id="81" name="Object 6">
              <a:extLst>
                <a:ext uri="{FF2B5EF4-FFF2-40B4-BE49-F238E27FC236}">
                  <a16:creationId xmlns:a16="http://schemas.microsoft.com/office/drawing/2014/main" id="{61E4F50C-CA3F-4E09-895F-A327333319F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2" y="1872"/>
            <a:ext cx="388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672" name="公式" r:id="rId12" imgW="317160" imgH="203040" progId="Equation.3">
                    <p:embed/>
                  </p:oleObj>
                </mc:Choice>
                <mc:Fallback>
                  <p:oleObj name="公式" r:id="rId12" imgW="317160" imgH="203040" progId="Equation.3">
                    <p:embed/>
                    <p:pic>
                      <p:nvPicPr>
                        <p:cNvPr id="194566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1872"/>
                          <a:ext cx="388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4" name="Text Box 9">
              <a:extLst>
                <a:ext uri="{FF2B5EF4-FFF2-40B4-BE49-F238E27FC236}">
                  <a16:creationId xmlns:a16="http://schemas.microsoft.com/office/drawing/2014/main" id="{3A32CDDA-741B-4387-BB4A-A7865F5BF1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5" y="1837"/>
              <a:ext cx="22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 eaLnBrk="0" hangingPunct="0"/>
              <a:r>
                <a:rPr kumimoji="1" lang="zh-CN" altLang="en-US" sz="2400" b="1" dirty="0">
                  <a:latin typeface="Times New Roman" panose="02020603050405020304" pitchFamily="18" charset="0"/>
                </a:rPr>
                <a:t>也被记为           ，或 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1</a:t>
              </a:r>
              <a:r>
                <a:rPr lang="en-US" altLang="zh-CN" sz="2400" b="1" dirty="0"/>
                <a:t>(t)</a:t>
              </a:r>
              <a:endParaRPr kumimoji="1" lang="zh-CN" altLang="en-US" sz="2400" dirty="0">
                <a:latin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bject 6">
                <a:extLst>
                  <a:ext uri="{FF2B5EF4-FFF2-40B4-BE49-F238E27FC236}">
                    <a16:creationId xmlns:a16="http://schemas.microsoft.com/office/drawing/2014/main" id="{ABD21F5A-D389-41ED-9937-076A917D0844}"/>
                  </a:ext>
                </a:extLst>
              </p:cNvPr>
              <p:cNvSpPr txBox="1"/>
              <p:nvPr/>
            </p:nvSpPr>
            <p:spPr bwMode="auto">
              <a:xfrm>
                <a:off x="2608075" y="2688698"/>
                <a:ext cx="1169119" cy="658275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r>
                  <a:rPr lang="zh-CN" altLang="en-US" sz="2400" dirty="0">
                    <a:solidFill>
                      <a:srgbClr val="000000"/>
                    </a:solidFill>
                    <a:sym typeface="Symbol" panose="05050102010706020507" pitchFamily="18" charset="2"/>
                  </a:rPr>
                  <a:t></a:t>
                </a:r>
                <a14:m>
                  <m:oMath xmlns:m="http://schemas.openxmlformats.org/officeDocument/2006/math"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5" name="Object 6">
                <a:extLst>
                  <a:ext uri="{FF2B5EF4-FFF2-40B4-BE49-F238E27FC236}">
                    <a16:creationId xmlns:a16="http://schemas.microsoft.com/office/drawing/2014/main" id="{ABD21F5A-D389-41ED-9937-076A917D0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08075" y="2688698"/>
                <a:ext cx="1169119" cy="658275"/>
              </a:xfrm>
              <a:prstGeom prst="rect">
                <a:avLst/>
              </a:prstGeom>
              <a:blipFill>
                <a:blip r:embed="rId13"/>
                <a:stretch>
                  <a:fillRect l="-8333" t="-8333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0652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4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4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4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4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94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4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4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94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2" grpId="0" build="p" autoUpdateAnimBg="0"/>
      <p:bldP spid="194563" grpId="0" animBg="1" autoUpdateAnimBg="0"/>
      <p:bldP spid="8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FD4A04-33B4-473A-922F-622BC5CD2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AEDCA4-A0AE-48E1-9D86-7A0862D42B29}" type="datetime1">
              <a:rPr lang="zh-CN" altLang="en-US" smtClean="0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BA7C41-9431-4EB6-AED6-ED0D2A6D7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CA5635-B8C9-4983-A7C7-D720B4915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7DEDC3-3762-4477-ADDE-861B74757A45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2DE6448-DC5F-4CC3-8B03-6D03F41A8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03" y="2153939"/>
            <a:ext cx="87852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存储能量的能力，可作为临时电压源或电流源</a:t>
            </a:r>
            <a:endParaRPr lang="zh-CN" altLang="en-US">
              <a:ea typeface="楷体_GB2312" pitchFamily="49" charset="-122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1759FCA1-4305-4CA5-990C-7423CB55E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303" y="3088976"/>
            <a:ext cx="8785225" cy="151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>
                <a:latin typeface="楷体_GB2312" pitchFamily="49" charset="-122"/>
                <a:ea typeface="楷体_GB2312" pitchFamily="49" charset="-122"/>
              </a:rPr>
              <a:t>2.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电容器阻止电压的突变、电感器阻止电流的突变。因此电感可以遏制火花或电弧，并且可将脉动直流电压转换为相对平滑的直流电压。</a:t>
            </a:r>
            <a:endParaRPr lang="zh-CN" altLang="en-US">
              <a:ea typeface="楷体_GB2312" pitchFamily="49" charset="-122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CD365FB-8D11-4D07-9E47-2A3930915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73" y="421828"/>
            <a:ext cx="82296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b="1" dirty="0">
                <a:ea typeface="楷体_GB2312" pitchFamily="49" charset="-122"/>
              </a:rPr>
              <a:t>电容电感的应用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F2178927-DF9A-4825-AFF3-8B9071C11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7" y="1305361"/>
            <a:ext cx="87852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 kern="1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b="1" dirty="0">
                <a:ea typeface="楷体_GB2312" pitchFamily="49" charset="-122"/>
              </a:rPr>
              <a:t>电容电感的三个特性使其在电子电路中非常有用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2DF10961-8C50-4CCC-A351-C6C90FA97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762" y="5003621"/>
            <a:ext cx="8785225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90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" panose="05000000000000000000" pitchFamily="2" charset="2"/>
              <a:buBlip>
                <a:blip r:embed="rId4"/>
              </a:buBlip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3.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电容器和电感器对频率是敏感的，可用于频率鉴别场合。</a:t>
            </a:r>
            <a:endParaRPr lang="zh-CN" altLang="en-US" dirty="0"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034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 build="p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02085E-06EE-4C02-BDFF-C7873D26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AEDCA4-A0AE-48E1-9D86-7A0862D42B29}" type="datetime1">
              <a:rPr lang="zh-CN" altLang="en-US" smtClean="0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429A11-3F6A-4E71-B69A-E9837192B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2F7738-4C58-458B-ABE4-48AF2238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E7DEDC3-3762-4477-ADDE-861B74757A45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2BD68F-1CC3-487B-912E-66039CBCB104}"/>
              </a:ext>
            </a:extLst>
          </p:cNvPr>
          <p:cNvSpPr txBox="1"/>
          <p:nvPr/>
        </p:nvSpPr>
        <p:spPr>
          <a:xfrm>
            <a:off x="536848" y="260648"/>
            <a:ext cx="7776864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dirty="0">
                <a:solidFill>
                  <a:srgbClr val="FF0000"/>
                </a:solidFill>
              </a:rPr>
              <a:t>忆阻器</a:t>
            </a:r>
            <a:r>
              <a:rPr lang="zh-CN" altLang="en-US" dirty="0"/>
              <a:t>，全称记忆电阻器</a:t>
            </a:r>
            <a:r>
              <a:rPr lang="en-US" altLang="zh-CN" dirty="0"/>
              <a:t>(Memristor)</a:t>
            </a:r>
            <a:r>
              <a:rPr lang="zh-CN" altLang="en-US" dirty="0"/>
              <a:t>。它是表示磁通与电荷关系的电路器件。忆阻具有电阻的量纲，但和电阻不同的是，忆阻的阻值是由流经它的电荷确定。因此，通过测定忆阻的阻值，便可知道流经它的电荷量，从而有记忆电荷的作用。</a:t>
            </a:r>
            <a:r>
              <a:rPr lang="en-US" altLang="zh-CN" dirty="0"/>
              <a:t>1971</a:t>
            </a:r>
            <a:r>
              <a:rPr lang="zh-CN" altLang="en-US" dirty="0"/>
              <a:t>年</a:t>
            </a:r>
            <a:r>
              <a:rPr lang="zh-CN" altLang="en-US" b="1" dirty="0">
                <a:solidFill>
                  <a:srgbClr val="FF0000"/>
                </a:solidFill>
              </a:rPr>
              <a:t>蔡少棠（</a:t>
            </a:r>
            <a:r>
              <a:rPr lang="en-US" altLang="zh-CN" b="1" dirty="0">
                <a:solidFill>
                  <a:srgbClr val="FF0000"/>
                </a:solidFill>
              </a:rPr>
              <a:t>Chua</a:t>
            </a:r>
            <a:r>
              <a:rPr lang="zh-CN" altLang="en-US" b="1" dirty="0">
                <a:solidFill>
                  <a:srgbClr val="FF0000"/>
                </a:solidFill>
              </a:rPr>
              <a:t>）</a:t>
            </a:r>
            <a:r>
              <a:rPr lang="zh-CN" altLang="en-US" dirty="0"/>
              <a:t>从逻辑和公理的观点指出，自然界应该还存在一个电路元件，它表示磁通与电荷的关系。</a:t>
            </a:r>
            <a:r>
              <a:rPr lang="en-US" altLang="zh-CN" dirty="0"/>
              <a:t>2008</a:t>
            </a:r>
            <a:r>
              <a:rPr lang="zh-CN" altLang="en-US" dirty="0"/>
              <a:t>年惠普公司的研究人员首次做出纳米忆阻器件，掀起忆阻研究热潮。纳米忆阻器件的出现，有望实现非易失性随机存储器。并且，基于忆阻的随机存储器的集成度，功耗，读写速度都要比传统的随机存储器优越。此外，忆阻是硬件实现人工神经网络突触的最好方式 。由于忆阻的非线性性质，可以产生混沌电路，从而在保密通信中也有很多应用。</a:t>
            </a:r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endParaRPr lang="en-US" altLang="zh-CN" dirty="0"/>
          </a:p>
          <a:p>
            <a:pPr algn="just"/>
            <a:r>
              <a:rPr lang="zh-CN" altLang="en-US" dirty="0"/>
              <a:t>有兴趣的同学，可以进一步了解</a:t>
            </a:r>
          </a:p>
          <a:p>
            <a:pPr algn="just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7F0C14-C4C3-41BA-A9D3-F08BDF48F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48" y="3169008"/>
            <a:ext cx="3731511" cy="29299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ACFC614-B950-4C89-AC59-596F36F1A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280" y="2976336"/>
            <a:ext cx="3819128" cy="355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242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5153027" y="2289940"/>
            <a:ext cx="261170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S</a:t>
            </a:r>
            <a:r>
              <a:rPr kumimoji="1" lang="zh-CN" altLang="zh-CN" sz="2400" b="1" dirty="0">
                <a:latin typeface="Times New Roman" panose="02020603050405020304" pitchFamily="18" charset="0"/>
              </a:rPr>
              <a:t>未动作前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  <a:p>
            <a:pPr algn="ctr" eaLnBrk="0" hangingPunct="0"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（第一个稳态）</a:t>
            </a:r>
          </a:p>
        </p:txBody>
      </p:sp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5291138" y="3190875"/>
            <a:ext cx="204311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800" b="1" i="1">
                <a:solidFill>
                  <a:srgbClr val="0000FF"/>
                </a:solidFill>
                <a:latin typeface="Times New Roman" panose="02020603050405020304" pitchFamily="18" charset="0"/>
              </a:rPr>
              <a:t>i 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= 0  </a:t>
            </a:r>
            <a:r>
              <a:rPr kumimoji="1" lang="en-US" altLang="zh-CN" sz="2400" b="1" i="1">
                <a:solidFill>
                  <a:srgbClr val="0000FF"/>
                </a:solidFill>
                <a:latin typeface="Times New Roman" panose="02020603050405020304" pitchFamily="18" charset="0"/>
              </a:rPr>
              <a:t>,   </a:t>
            </a:r>
            <a:r>
              <a:rPr kumimoji="1" lang="en-US" altLang="zh-CN" sz="3200" b="1" i="1">
                <a:solidFill>
                  <a:srgbClr val="0000FF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i="1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C 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= 0</a:t>
            </a:r>
          </a:p>
        </p:txBody>
      </p:sp>
      <p:sp>
        <p:nvSpPr>
          <p:cNvPr id="34820" name="Text Box 4"/>
          <p:cNvSpPr txBox="1">
            <a:spLocks noChangeArrowheads="1"/>
          </p:cNvSpPr>
          <p:nvPr/>
        </p:nvSpPr>
        <p:spPr bwMode="auto">
          <a:xfrm>
            <a:off x="5393193" y="5293916"/>
            <a:ext cx="22240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= 0  </a:t>
            </a:r>
            <a:r>
              <a:rPr kumimoji="1"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,    </a:t>
            </a:r>
            <a:r>
              <a:rPr kumimoji="1" lang="en-US" altLang="zh-CN" sz="3200" b="1" i="1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i="1" baseline="-250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i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=</a:t>
            </a:r>
            <a:r>
              <a:rPr kumimoji="1"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S</a:t>
            </a:r>
          </a:p>
        </p:txBody>
      </p:sp>
      <p:sp>
        <p:nvSpPr>
          <p:cNvPr id="34821" name="Text Box 5"/>
          <p:cNvSpPr txBox="1">
            <a:spLocks noChangeArrowheads="1"/>
          </p:cNvSpPr>
          <p:nvPr/>
        </p:nvSpPr>
        <p:spPr bwMode="auto">
          <a:xfrm>
            <a:off x="755650" y="908050"/>
            <a:ext cx="392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1. 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什么是电路的过渡过程</a:t>
            </a:r>
          </a:p>
        </p:txBody>
      </p:sp>
      <p:sp>
        <p:nvSpPr>
          <p:cNvPr id="34822" name="Text Box 6"/>
          <p:cNvSpPr txBox="1">
            <a:spLocks noChangeArrowheads="1"/>
          </p:cNvSpPr>
          <p:nvPr/>
        </p:nvSpPr>
        <p:spPr bwMode="auto">
          <a:xfrm>
            <a:off x="5200650" y="1565275"/>
            <a:ext cx="1566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zh-CN" altLang="en-US" sz="2400" b="1">
                <a:latin typeface="Times New Roman" panose="02020603050405020304" pitchFamily="18" charset="0"/>
              </a:rPr>
              <a:t>稳定状态</a:t>
            </a:r>
          </a:p>
        </p:txBody>
      </p:sp>
      <p:grpSp>
        <p:nvGrpSpPr>
          <p:cNvPr id="34887" name="Group 71"/>
          <p:cNvGrpSpPr>
            <a:grpSpLocks/>
          </p:cNvGrpSpPr>
          <p:nvPr/>
        </p:nvGrpSpPr>
        <p:grpSpPr bwMode="auto">
          <a:xfrm>
            <a:off x="946150" y="4022725"/>
            <a:ext cx="3544888" cy="1879600"/>
            <a:chOff x="596" y="2534"/>
            <a:chExt cx="2233" cy="1184"/>
          </a:xfrm>
        </p:grpSpPr>
        <p:grpSp>
          <p:nvGrpSpPr>
            <p:cNvPr id="34824" name="Group 8"/>
            <p:cNvGrpSpPr>
              <a:grpSpLocks/>
            </p:cNvGrpSpPr>
            <p:nvPr/>
          </p:nvGrpSpPr>
          <p:grpSpPr bwMode="auto">
            <a:xfrm>
              <a:off x="2306" y="2534"/>
              <a:ext cx="232" cy="331"/>
              <a:chOff x="1801" y="2586"/>
              <a:chExt cx="167" cy="246"/>
            </a:xfrm>
          </p:grpSpPr>
          <p:sp>
            <p:nvSpPr>
              <p:cNvPr id="34825" name="Text Box 9"/>
              <p:cNvSpPr txBox="1">
                <a:spLocks noChangeArrowheads="1"/>
              </p:cNvSpPr>
              <p:nvPr/>
            </p:nvSpPr>
            <p:spPr bwMode="auto">
              <a:xfrm>
                <a:off x="1801" y="2586"/>
                <a:ext cx="128" cy="2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i</a:t>
                </a:r>
                <a:endParaRPr kumimoji="1" lang="en-US" altLang="zh-CN" sz="2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826" name="Line 10"/>
              <p:cNvSpPr>
                <a:spLocks noChangeShapeType="1"/>
              </p:cNvSpPr>
              <p:nvPr/>
            </p:nvSpPr>
            <p:spPr bwMode="auto">
              <a:xfrm>
                <a:off x="1824" y="2832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4828" name="Group 12"/>
            <p:cNvGrpSpPr>
              <a:grpSpLocks/>
            </p:cNvGrpSpPr>
            <p:nvPr/>
          </p:nvGrpSpPr>
          <p:grpSpPr bwMode="auto">
            <a:xfrm>
              <a:off x="2338" y="3316"/>
              <a:ext cx="267" cy="65"/>
              <a:chOff x="2112" y="3648"/>
              <a:chExt cx="192" cy="48"/>
            </a:xfrm>
          </p:grpSpPr>
          <p:sp>
            <p:nvSpPr>
              <p:cNvPr id="34829" name="Line 13"/>
              <p:cNvSpPr>
                <a:spLocks noChangeShapeType="1"/>
              </p:cNvSpPr>
              <p:nvPr/>
            </p:nvSpPr>
            <p:spPr bwMode="auto">
              <a:xfrm>
                <a:off x="2112" y="364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30" name="Line 14"/>
              <p:cNvSpPr>
                <a:spLocks noChangeShapeType="1"/>
              </p:cNvSpPr>
              <p:nvPr/>
            </p:nvSpPr>
            <p:spPr bwMode="auto">
              <a:xfrm>
                <a:off x="2112" y="369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4831" name="Group 15"/>
            <p:cNvGrpSpPr>
              <a:grpSpLocks/>
            </p:cNvGrpSpPr>
            <p:nvPr/>
          </p:nvGrpSpPr>
          <p:grpSpPr bwMode="auto">
            <a:xfrm>
              <a:off x="2063" y="2914"/>
              <a:ext cx="344" cy="804"/>
              <a:chOff x="1578" y="1285"/>
              <a:chExt cx="249" cy="598"/>
            </a:xfrm>
          </p:grpSpPr>
          <p:grpSp>
            <p:nvGrpSpPr>
              <p:cNvPr id="34832" name="Group 16"/>
              <p:cNvGrpSpPr>
                <a:grpSpLocks/>
              </p:cNvGrpSpPr>
              <p:nvPr/>
            </p:nvGrpSpPr>
            <p:grpSpPr bwMode="auto">
              <a:xfrm>
                <a:off x="1662" y="1285"/>
                <a:ext cx="165" cy="598"/>
                <a:chOff x="1662" y="1285"/>
                <a:chExt cx="165" cy="598"/>
              </a:xfrm>
            </p:grpSpPr>
            <p:sp>
              <p:nvSpPr>
                <p:cNvPr id="34833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1664" y="1285"/>
                  <a:ext cx="163" cy="2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34834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662" y="1669"/>
                  <a:ext cx="153" cy="2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</a:rPr>
                    <a:t>–</a:t>
                  </a:r>
                </a:p>
              </p:txBody>
            </p:sp>
          </p:grpSp>
          <p:sp>
            <p:nvSpPr>
              <p:cNvPr id="34835" name="Text Box 19"/>
              <p:cNvSpPr txBox="1">
                <a:spLocks noChangeArrowheads="1"/>
              </p:cNvSpPr>
              <p:nvPr/>
            </p:nvSpPr>
            <p:spPr bwMode="auto">
              <a:xfrm>
                <a:off x="1578" y="1438"/>
                <a:ext cx="248" cy="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kumimoji="1" lang="en-US" altLang="zh-CN" sz="3200" b="1" i="1"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sz="2400" b="1" i="1" baseline="-25000">
                    <a:latin typeface="Times New Roman" panose="02020603050405020304" pitchFamily="18" charset="0"/>
                  </a:rPr>
                  <a:t>C</a:t>
                </a:r>
                <a:endParaRPr kumimoji="1" lang="en-US" altLang="zh-CN" sz="2400" b="1" i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4836" name="Text Box 20"/>
            <p:cNvSpPr txBox="1">
              <a:spLocks noChangeArrowheads="1"/>
            </p:cNvSpPr>
            <p:nvPr/>
          </p:nvSpPr>
          <p:spPr bwMode="auto">
            <a:xfrm>
              <a:off x="596" y="3172"/>
              <a:ext cx="3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S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4837" name="Line 21"/>
            <p:cNvSpPr>
              <a:spLocks noChangeShapeType="1"/>
            </p:cNvSpPr>
            <p:nvPr/>
          </p:nvSpPr>
          <p:spPr bwMode="auto">
            <a:xfrm>
              <a:off x="1070" y="3703"/>
              <a:ext cx="140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8" name="Line 22"/>
            <p:cNvSpPr>
              <a:spLocks noChangeShapeType="1"/>
            </p:cNvSpPr>
            <p:nvPr/>
          </p:nvSpPr>
          <p:spPr bwMode="auto">
            <a:xfrm>
              <a:off x="937" y="3316"/>
              <a:ext cx="26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39" name="Line 23"/>
            <p:cNvSpPr>
              <a:spLocks noChangeShapeType="1"/>
            </p:cNvSpPr>
            <p:nvPr/>
          </p:nvSpPr>
          <p:spPr bwMode="auto">
            <a:xfrm>
              <a:off x="1004" y="3381"/>
              <a:ext cx="133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40" name="Line 24"/>
            <p:cNvSpPr>
              <a:spLocks noChangeShapeType="1"/>
            </p:cNvSpPr>
            <p:nvPr/>
          </p:nvSpPr>
          <p:spPr bwMode="auto">
            <a:xfrm flipV="1">
              <a:off x="1070" y="3381"/>
              <a:ext cx="0" cy="3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41" name="Line 25"/>
            <p:cNvSpPr>
              <a:spLocks noChangeShapeType="1"/>
            </p:cNvSpPr>
            <p:nvPr/>
          </p:nvSpPr>
          <p:spPr bwMode="auto">
            <a:xfrm>
              <a:off x="1070" y="2920"/>
              <a:ext cx="0" cy="3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42" name="Line 26"/>
            <p:cNvSpPr>
              <a:spLocks noChangeShapeType="1"/>
            </p:cNvSpPr>
            <p:nvPr/>
          </p:nvSpPr>
          <p:spPr bwMode="auto">
            <a:xfrm>
              <a:off x="2471" y="2929"/>
              <a:ext cx="0" cy="3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43" name="Line 27"/>
            <p:cNvSpPr>
              <a:spLocks noChangeShapeType="1"/>
            </p:cNvSpPr>
            <p:nvPr/>
          </p:nvSpPr>
          <p:spPr bwMode="auto">
            <a:xfrm flipV="1">
              <a:off x="2471" y="3381"/>
              <a:ext cx="0" cy="3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4844" name="Group 28"/>
            <p:cNvGrpSpPr>
              <a:grpSpLocks/>
            </p:cNvGrpSpPr>
            <p:nvPr/>
          </p:nvGrpSpPr>
          <p:grpSpPr bwMode="auto">
            <a:xfrm>
              <a:off x="1850" y="2865"/>
              <a:ext cx="421" cy="401"/>
              <a:chOff x="1473" y="2832"/>
              <a:chExt cx="303" cy="299"/>
            </a:xfrm>
          </p:grpSpPr>
          <p:sp>
            <p:nvSpPr>
              <p:cNvPr id="34845" name="Text Box 29"/>
              <p:cNvSpPr txBox="1">
                <a:spLocks noChangeArrowheads="1"/>
              </p:cNvSpPr>
              <p:nvPr/>
            </p:nvSpPr>
            <p:spPr bwMode="auto">
              <a:xfrm>
                <a:off x="1473" y="2916"/>
                <a:ext cx="176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R</a:t>
                </a:r>
                <a:endParaRPr kumimoji="1"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4846" name="Rectangle 30"/>
              <p:cNvSpPr>
                <a:spLocks noChangeArrowheads="1"/>
              </p:cNvSpPr>
              <p:nvPr/>
            </p:nvSpPr>
            <p:spPr bwMode="auto">
              <a:xfrm>
                <a:off x="1536" y="2832"/>
                <a:ext cx="240" cy="96"/>
              </a:xfrm>
              <a:prstGeom prst="rect">
                <a:avLst/>
              </a:prstGeom>
              <a:solidFill>
                <a:srgbClr val="99FF9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4847" name="Text Box 31"/>
            <p:cNvSpPr txBox="1">
              <a:spLocks noChangeArrowheads="1"/>
            </p:cNvSpPr>
            <p:nvPr/>
          </p:nvSpPr>
          <p:spPr bwMode="auto">
            <a:xfrm>
              <a:off x="2585" y="323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C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4848" name="Line 32"/>
            <p:cNvSpPr>
              <a:spLocks noChangeShapeType="1"/>
            </p:cNvSpPr>
            <p:nvPr/>
          </p:nvSpPr>
          <p:spPr bwMode="auto">
            <a:xfrm>
              <a:off x="1068" y="2918"/>
              <a:ext cx="8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849" name="Line 33"/>
            <p:cNvSpPr>
              <a:spLocks noChangeShapeType="1"/>
            </p:cNvSpPr>
            <p:nvPr/>
          </p:nvSpPr>
          <p:spPr bwMode="auto">
            <a:xfrm>
              <a:off x="2286" y="2918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4851" name="Text Box 35"/>
          <p:cNvSpPr txBox="1">
            <a:spLocks noChangeArrowheads="1"/>
          </p:cNvSpPr>
          <p:nvPr/>
        </p:nvSpPr>
        <p:spPr bwMode="auto">
          <a:xfrm>
            <a:off x="2195513" y="1520825"/>
            <a:ext cx="158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zh-CN" altLang="en-US" sz="2400" b="1">
                <a:latin typeface="Times New Roman" panose="02020603050405020304" pitchFamily="18" charset="0"/>
              </a:rPr>
              <a:t>稳态分析</a:t>
            </a:r>
          </a:p>
        </p:txBody>
      </p:sp>
      <p:grpSp>
        <p:nvGrpSpPr>
          <p:cNvPr id="34852" name="Group 36"/>
          <p:cNvGrpSpPr>
            <a:grpSpLocks/>
          </p:cNvGrpSpPr>
          <p:nvPr/>
        </p:nvGrpSpPr>
        <p:grpSpPr bwMode="auto">
          <a:xfrm>
            <a:off x="908050" y="2030413"/>
            <a:ext cx="3548063" cy="1879600"/>
            <a:chOff x="518" y="1488"/>
            <a:chExt cx="2235" cy="1184"/>
          </a:xfrm>
        </p:grpSpPr>
        <p:grpSp>
          <p:nvGrpSpPr>
            <p:cNvPr id="34853" name="Group 37"/>
            <p:cNvGrpSpPr>
              <a:grpSpLocks/>
            </p:cNvGrpSpPr>
            <p:nvPr/>
          </p:nvGrpSpPr>
          <p:grpSpPr bwMode="auto">
            <a:xfrm>
              <a:off x="518" y="1488"/>
              <a:ext cx="2235" cy="1184"/>
              <a:chOff x="518" y="1488"/>
              <a:chExt cx="2235" cy="1184"/>
            </a:xfrm>
          </p:grpSpPr>
          <p:grpSp>
            <p:nvGrpSpPr>
              <p:cNvPr id="34854" name="Group 38"/>
              <p:cNvGrpSpPr>
                <a:grpSpLocks/>
              </p:cNvGrpSpPr>
              <p:nvPr/>
            </p:nvGrpSpPr>
            <p:grpSpPr bwMode="auto">
              <a:xfrm>
                <a:off x="2260" y="2270"/>
                <a:ext cx="267" cy="65"/>
                <a:chOff x="2112" y="3648"/>
                <a:chExt cx="192" cy="48"/>
              </a:xfrm>
            </p:grpSpPr>
            <p:sp>
              <p:nvSpPr>
                <p:cNvPr id="34855" name="Line 39"/>
                <p:cNvSpPr>
                  <a:spLocks noChangeShapeType="1"/>
                </p:cNvSpPr>
                <p:nvPr/>
              </p:nvSpPr>
              <p:spPr bwMode="auto">
                <a:xfrm>
                  <a:off x="2112" y="3648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856" name="Line 40"/>
                <p:cNvSpPr>
                  <a:spLocks noChangeShapeType="1"/>
                </p:cNvSpPr>
                <p:nvPr/>
              </p:nvSpPr>
              <p:spPr bwMode="auto">
                <a:xfrm>
                  <a:off x="2112" y="3696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857" name="Text Box 41"/>
              <p:cNvSpPr txBox="1">
                <a:spLocks noChangeArrowheads="1"/>
              </p:cNvSpPr>
              <p:nvPr/>
            </p:nvSpPr>
            <p:spPr bwMode="auto">
              <a:xfrm>
                <a:off x="1193" y="2062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kumimoji="1" lang="en-US" altLang="zh-CN" sz="2400" b="1">
                    <a:latin typeface="Times New Roman" panose="02020603050405020304" pitchFamily="18" charset="0"/>
                  </a:rPr>
                  <a:t>S</a:t>
                </a:r>
              </a:p>
            </p:txBody>
          </p:sp>
          <p:grpSp>
            <p:nvGrpSpPr>
              <p:cNvPr id="34858" name="Group 42"/>
              <p:cNvGrpSpPr>
                <a:grpSpLocks/>
              </p:cNvGrpSpPr>
              <p:nvPr/>
            </p:nvGrpSpPr>
            <p:grpSpPr bwMode="auto">
              <a:xfrm>
                <a:off x="1985" y="1868"/>
                <a:ext cx="344" cy="804"/>
                <a:chOff x="1578" y="1285"/>
                <a:chExt cx="247" cy="598"/>
              </a:xfrm>
            </p:grpSpPr>
            <p:grpSp>
              <p:nvGrpSpPr>
                <p:cNvPr id="34859" name="Group 43"/>
                <p:cNvGrpSpPr>
                  <a:grpSpLocks/>
                </p:cNvGrpSpPr>
                <p:nvPr/>
              </p:nvGrpSpPr>
              <p:grpSpPr bwMode="auto">
                <a:xfrm>
                  <a:off x="1661" y="1285"/>
                  <a:ext cx="164" cy="598"/>
                  <a:chOff x="1661" y="1285"/>
                  <a:chExt cx="164" cy="598"/>
                </a:xfrm>
              </p:grpSpPr>
              <p:sp>
                <p:nvSpPr>
                  <p:cNvPr id="34860" name="Text Box 4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63" y="1285"/>
                    <a:ext cx="162" cy="21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FF99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 eaLnBrk="0" hangingPunct="0">
                      <a:spcBef>
                        <a:spcPct val="50000"/>
                      </a:spcBef>
                    </a:pPr>
                    <a:r>
                      <a:rPr kumimoji="1" lang="en-US" altLang="zh-CN" sz="2400" b="1">
                        <a:latin typeface="Times New Roman" panose="02020603050405020304" pitchFamily="18" charset="0"/>
                      </a:rPr>
                      <a:t>+</a:t>
                    </a:r>
                  </a:p>
                </p:txBody>
              </p:sp>
              <p:sp>
                <p:nvSpPr>
                  <p:cNvPr id="34861" name="Text Box 4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1661" y="1669"/>
                    <a:ext cx="152" cy="21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99FF99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254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>
                    <a:spAutoFit/>
                  </a:bodyPr>
                  <a:lstStyle/>
                  <a:p>
                    <a:pPr algn="ctr" eaLnBrk="0" hangingPunct="0">
                      <a:spcBef>
                        <a:spcPct val="50000"/>
                      </a:spcBef>
                    </a:pPr>
                    <a:r>
                      <a:rPr kumimoji="1" lang="en-US" altLang="zh-CN" sz="2400" b="1">
                        <a:latin typeface="Times New Roman" panose="02020603050405020304" pitchFamily="18" charset="0"/>
                      </a:rPr>
                      <a:t>–</a:t>
                    </a:r>
                  </a:p>
                </p:txBody>
              </p:sp>
            </p:grpSp>
            <p:sp>
              <p:nvSpPr>
                <p:cNvPr id="34862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1578" y="1438"/>
                  <a:ext cx="246" cy="27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kumimoji="1" lang="en-US" altLang="zh-CN" sz="3200" b="1" i="1">
                      <a:latin typeface="Times New Roman" panose="02020603050405020304" pitchFamily="18" charset="0"/>
                    </a:rPr>
                    <a:t>u</a:t>
                  </a:r>
                  <a:r>
                    <a:rPr kumimoji="1" lang="en-US" altLang="zh-CN" sz="2400" b="1" i="1" baseline="-25000">
                      <a:latin typeface="Times New Roman" panose="02020603050405020304" pitchFamily="18" charset="0"/>
                    </a:rPr>
                    <a:t>C</a:t>
                  </a:r>
                  <a:endParaRPr kumimoji="1" lang="en-US" altLang="zh-CN" sz="2400" b="1" i="1">
                    <a:latin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34863" name="Text Box 47"/>
              <p:cNvSpPr txBox="1">
                <a:spLocks noChangeArrowheads="1"/>
              </p:cNvSpPr>
              <p:nvPr/>
            </p:nvSpPr>
            <p:spPr bwMode="auto">
              <a:xfrm>
                <a:off x="518" y="2126"/>
                <a:ext cx="32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sz="2400" b="1" baseline="-25000">
                    <a:latin typeface="Times New Roman" panose="02020603050405020304" pitchFamily="18" charset="0"/>
                  </a:rPr>
                  <a:t>S</a:t>
                </a:r>
                <a:endParaRPr kumimoji="1" lang="en-US" altLang="zh-CN" sz="2400" b="1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4864" name="Group 48"/>
              <p:cNvGrpSpPr>
                <a:grpSpLocks/>
              </p:cNvGrpSpPr>
              <p:nvPr/>
            </p:nvGrpSpPr>
            <p:grpSpPr bwMode="auto">
              <a:xfrm>
                <a:off x="859" y="1883"/>
                <a:ext cx="1535" cy="774"/>
                <a:chOff x="816" y="2880"/>
                <a:chExt cx="1104" cy="576"/>
              </a:xfrm>
            </p:grpSpPr>
            <p:sp>
              <p:nvSpPr>
                <p:cNvPr id="34865" name="Line 49"/>
                <p:cNvSpPr>
                  <a:spLocks noChangeShapeType="1"/>
                </p:cNvSpPr>
                <p:nvPr/>
              </p:nvSpPr>
              <p:spPr bwMode="auto">
                <a:xfrm>
                  <a:off x="912" y="2880"/>
                  <a:ext cx="288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866" name="Line 50"/>
                <p:cNvSpPr>
                  <a:spLocks noChangeShapeType="1"/>
                </p:cNvSpPr>
                <p:nvPr/>
              </p:nvSpPr>
              <p:spPr bwMode="auto">
                <a:xfrm>
                  <a:off x="912" y="3456"/>
                  <a:ext cx="1008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867" name="Line 51"/>
                <p:cNvSpPr>
                  <a:spLocks noChangeShapeType="1"/>
                </p:cNvSpPr>
                <p:nvPr/>
              </p:nvSpPr>
              <p:spPr bwMode="auto">
                <a:xfrm flipH="1">
                  <a:off x="1344" y="2880"/>
                  <a:ext cx="57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868" name="Line 52"/>
                <p:cNvSpPr>
                  <a:spLocks noChangeShapeType="1"/>
                </p:cNvSpPr>
                <p:nvPr/>
              </p:nvSpPr>
              <p:spPr bwMode="auto">
                <a:xfrm>
                  <a:off x="816" y="3168"/>
                  <a:ext cx="192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869" name="Line 53"/>
                <p:cNvSpPr>
                  <a:spLocks noChangeShapeType="1"/>
                </p:cNvSpPr>
                <p:nvPr/>
              </p:nvSpPr>
              <p:spPr bwMode="auto">
                <a:xfrm>
                  <a:off x="864" y="3216"/>
                  <a:ext cx="96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870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912" y="3216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871" name="Line 55"/>
                <p:cNvSpPr>
                  <a:spLocks noChangeShapeType="1"/>
                </p:cNvSpPr>
                <p:nvPr/>
              </p:nvSpPr>
              <p:spPr bwMode="auto">
                <a:xfrm>
                  <a:off x="912" y="2880"/>
                  <a:ext cx="0" cy="28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872" name="Line 56"/>
                <p:cNvSpPr>
                  <a:spLocks noChangeShapeType="1"/>
                </p:cNvSpPr>
                <p:nvPr/>
              </p:nvSpPr>
              <p:spPr bwMode="auto">
                <a:xfrm>
                  <a:off x="1920" y="2880"/>
                  <a:ext cx="0" cy="28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34873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1920" y="3216"/>
                  <a:ext cx="0" cy="24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4874" name="Group 58"/>
              <p:cNvGrpSpPr>
                <a:grpSpLocks/>
              </p:cNvGrpSpPr>
              <p:nvPr/>
            </p:nvGrpSpPr>
            <p:grpSpPr bwMode="auto">
              <a:xfrm>
                <a:off x="1773" y="1819"/>
                <a:ext cx="421" cy="401"/>
                <a:chOff x="1473" y="2832"/>
                <a:chExt cx="303" cy="299"/>
              </a:xfrm>
            </p:grpSpPr>
            <p:sp>
              <p:nvSpPr>
                <p:cNvPr id="34875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1473" y="2916"/>
                  <a:ext cx="176" cy="21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kumimoji="1" lang="en-US" altLang="zh-CN" sz="2400" b="1" i="1">
                      <a:latin typeface="Times New Roman" panose="02020603050405020304" pitchFamily="18" charset="0"/>
                    </a:rPr>
                    <a:t>R</a:t>
                  </a:r>
                  <a:endParaRPr kumimoji="1" lang="en-US" altLang="zh-CN" sz="24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876" name="Rectangle 60"/>
                <p:cNvSpPr>
                  <a:spLocks noChangeArrowheads="1"/>
                </p:cNvSpPr>
                <p:nvPr/>
              </p:nvSpPr>
              <p:spPr bwMode="auto">
                <a:xfrm>
                  <a:off x="1536" y="2832"/>
                  <a:ext cx="240" cy="96"/>
                </a:xfrm>
                <a:prstGeom prst="rect">
                  <a:avLst/>
                </a:prstGeom>
                <a:solidFill>
                  <a:srgbClr val="99FF99"/>
                </a:solidFill>
                <a:ln w="254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877" name="Text Box 61"/>
              <p:cNvSpPr txBox="1">
                <a:spLocks noChangeArrowheads="1"/>
              </p:cNvSpPr>
              <p:nvPr/>
            </p:nvSpPr>
            <p:spPr bwMode="auto">
              <a:xfrm>
                <a:off x="2509" y="2190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C</a:t>
                </a:r>
                <a:endParaRPr kumimoji="1" lang="en-US" altLang="zh-CN" sz="2400" b="1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4878" name="Group 62"/>
              <p:cNvGrpSpPr>
                <a:grpSpLocks/>
              </p:cNvGrpSpPr>
              <p:nvPr/>
            </p:nvGrpSpPr>
            <p:grpSpPr bwMode="auto">
              <a:xfrm>
                <a:off x="2228" y="1488"/>
                <a:ext cx="232" cy="331"/>
                <a:chOff x="1801" y="2586"/>
                <a:chExt cx="167" cy="246"/>
              </a:xfrm>
            </p:grpSpPr>
            <p:sp>
              <p:nvSpPr>
                <p:cNvPr id="34879" name="Text Box 63"/>
                <p:cNvSpPr txBox="1">
                  <a:spLocks noChangeArrowheads="1"/>
                </p:cNvSpPr>
                <p:nvPr/>
              </p:nvSpPr>
              <p:spPr bwMode="auto">
                <a:xfrm>
                  <a:off x="1801" y="2586"/>
                  <a:ext cx="128" cy="2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kumimoji="1" lang="en-US" altLang="zh-CN" sz="2800" b="1" i="1">
                      <a:latin typeface="Times New Roman" panose="02020603050405020304" pitchFamily="18" charset="0"/>
                    </a:rPr>
                    <a:t>i</a:t>
                  </a:r>
                  <a:endParaRPr kumimoji="1" lang="en-US" altLang="zh-CN" sz="2800" b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4880" name="Line 64"/>
                <p:cNvSpPr>
                  <a:spLocks noChangeShapeType="1"/>
                </p:cNvSpPr>
                <p:nvPr/>
              </p:nvSpPr>
              <p:spPr bwMode="auto">
                <a:xfrm>
                  <a:off x="1824" y="2832"/>
                  <a:ext cx="144" cy="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34881" name="Line 65"/>
              <p:cNvSpPr>
                <a:spLocks noChangeShapeType="1"/>
              </p:cNvSpPr>
              <p:nvPr/>
            </p:nvSpPr>
            <p:spPr bwMode="auto">
              <a:xfrm flipH="1">
                <a:off x="1259" y="1883"/>
                <a:ext cx="334" cy="12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82" name="Line 66"/>
              <p:cNvSpPr>
                <a:spLocks noChangeShapeType="1"/>
              </p:cNvSpPr>
              <p:nvPr/>
            </p:nvSpPr>
            <p:spPr bwMode="auto">
              <a:xfrm>
                <a:off x="1459" y="1948"/>
                <a:ext cx="0" cy="70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4883" name="Line 67"/>
              <p:cNvSpPr>
                <a:spLocks noChangeShapeType="1"/>
              </p:cNvSpPr>
              <p:nvPr/>
            </p:nvSpPr>
            <p:spPr bwMode="auto">
              <a:xfrm flipH="1" flipV="1">
                <a:off x="1326" y="2012"/>
                <a:ext cx="67" cy="19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4884" name="Text Box 68"/>
            <p:cNvSpPr txBox="1">
              <a:spLocks noChangeArrowheads="1"/>
            </p:cNvSpPr>
            <p:nvPr/>
          </p:nvSpPr>
          <p:spPr bwMode="auto">
            <a:xfrm>
              <a:off x="1104" y="1584"/>
              <a:ext cx="5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en-US" sz="2400">
                  <a:latin typeface="Times New Roman" panose="02020603050405020304" pitchFamily="18" charset="0"/>
                </a:rPr>
                <a:t> </a:t>
              </a:r>
              <a:r>
                <a:rPr kumimoji="1" lang="en-US" altLang="zh-CN" sz="2800" b="1" i="1">
                  <a:latin typeface="Times New Roman" panose="02020603050405020304" pitchFamily="18" charset="0"/>
                </a:rPr>
                <a:t>t </a:t>
              </a:r>
              <a:r>
                <a:rPr kumimoji="1" lang="en-US" altLang="zh-CN" sz="2800" b="1">
                  <a:latin typeface="Times New Roman" panose="02020603050405020304" pitchFamily="18" charset="0"/>
                </a:rPr>
                <a:t>=</a:t>
              </a:r>
              <a:r>
                <a:rPr kumimoji="1" lang="en-US" altLang="zh-CN" sz="2800">
                  <a:latin typeface="Times New Roman" panose="02020603050405020304" pitchFamily="18" charset="0"/>
                </a:rPr>
                <a:t> 0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</p:grpSp>
      <p:sp>
        <p:nvSpPr>
          <p:cNvPr id="34885" name="Text Box 69"/>
          <p:cNvSpPr txBox="1">
            <a:spLocks noChangeArrowheads="1"/>
          </p:cNvSpPr>
          <p:nvPr/>
        </p:nvSpPr>
        <p:spPr bwMode="auto">
          <a:xfrm>
            <a:off x="4875668" y="4530756"/>
            <a:ext cx="32670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en-US" altLang="zh-CN" sz="2400" b="1" dirty="0">
                <a:latin typeface="Times New Roman" panose="02020603050405020304" pitchFamily="18" charset="0"/>
              </a:rPr>
              <a:t>S</a:t>
            </a:r>
            <a:r>
              <a:rPr kumimoji="1" lang="zh-CN" altLang="zh-CN" sz="2400" b="1" dirty="0">
                <a:latin typeface="Times New Roman" panose="02020603050405020304" pitchFamily="18" charset="0"/>
              </a:rPr>
              <a:t>接通电源后很长时间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  <a:p>
            <a:pPr algn="ctr"/>
            <a:r>
              <a:rPr lang="zh-CN" altLang="en-US" sz="2400" b="1" dirty="0"/>
              <a:t>（第二个稳态）</a:t>
            </a:r>
          </a:p>
        </p:txBody>
      </p:sp>
      <p:sp>
        <p:nvSpPr>
          <p:cNvPr id="73" name="Rectangle 6"/>
          <p:cNvSpPr txBox="1">
            <a:spLocks noChangeArrowheads="1"/>
          </p:cNvSpPr>
          <p:nvPr/>
        </p:nvSpPr>
        <p:spPr bwMode="auto">
          <a:xfrm>
            <a:off x="152400" y="115888"/>
            <a:ext cx="8610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7.4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动态电路的暂态分析概述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75297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autoUpdateAnimBg="0"/>
      <p:bldP spid="34819" grpId="0" autoUpdateAnimBg="0"/>
      <p:bldP spid="34820" grpId="0" autoUpdateAnimBg="0"/>
      <p:bldP spid="34821" grpId="0" build="p" autoUpdateAnimBg="0"/>
      <p:bldP spid="34822" grpId="0" build="p" autoUpdateAnimBg="0"/>
      <p:bldP spid="34851" grpId="0" build="p" autoUpdateAnimBg="0"/>
      <p:bldP spid="34885" grpId="0" build="p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6" name="Group 2"/>
          <p:cNvGrpSpPr>
            <a:grpSpLocks/>
          </p:cNvGrpSpPr>
          <p:nvPr/>
        </p:nvGrpSpPr>
        <p:grpSpPr bwMode="auto">
          <a:xfrm>
            <a:off x="473075" y="473075"/>
            <a:ext cx="3546475" cy="1879600"/>
            <a:chOff x="667" y="1578"/>
            <a:chExt cx="1607" cy="881"/>
          </a:xfrm>
        </p:grpSpPr>
        <p:grpSp>
          <p:nvGrpSpPr>
            <p:cNvPr id="36867" name="Group 3"/>
            <p:cNvGrpSpPr>
              <a:grpSpLocks/>
            </p:cNvGrpSpPr>
            <p:nvPr/>
          </p:nvGrpSpPr>
          <p:grpSpPr bwMode="auto">
            <a:xfrm>
              <a:off x="1920" y="2160"/>
              <a:ext cx="192" cy="48"/>
              <a:chOff x="2112" y="3648"/>
              <a:chExt cx="192" cy="48"/>
            </a:xfrm>
          </p:grpSpPr>
          <p:sp>
            <p:nvSpPr>
              <p:cNvPr id="36868" name="Line 4"/>
              <p:cNvSpPr>
                <a:spLocks noChangeShapeType="1"/>
              </p:cNvSpPr>
              <p:nvPr/>
            </p:nvSpPr>
            <p:spPr bwMode="auto">
              <a:xfrm>
                <a:off x="2112" y="364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869" name="Line 5"/>
              <p:cNvSpPr>
                <a:spLocks noChangeShapeType="1"/>
              </p:cNvSpPr>
              <p:nvPr/>
            </p:nvSpPr>
            <p:spPr bwMode="auto">
              <a:xfrm>
                <a:off x="2112" y="3696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6870" name="Text Box 6"/>
            <p:cNvSpPr txBox="1">
              <a:spLocks noChangeArrowheads="1"/>
            </p:cNvSpPr>
            <p:nvPr/>
          </p:nvSpPr>
          <p:spPr bwMode="auto">
            <a:xfrm>
              <a:off x="1152" y="2005"/>
              <a:ext cx="160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S</a:t>
              </a:r>
            </a:p>
          </p:txBody>
        </p:sp>
        <p:grpSp>
          <p:nvGrpSpPr>
            <p:cNvPr id="36871" name="Group 7"/>
            <p:cNvGrpSpPr>
              <a:grpSpLocks/>
            </p:cNvGrpSpPr>
            <p:nvPr/>
          </p:nvGrpSpPr>
          <p:grpSpPr bwMode="auto">
            <a:xfrm>
              <a:off x="1722" y="1861"/>
              <a:ext cx="248" cy="598"/>
              <a:chOff x="1578" y="1285"/>
              <a:chExt cx="248" cy="598"/>
            </a:xfrm>
          </p:grpSpPr>
          <p:grpSp>
            <p:nvGrpSpPr>
              <p:cNvPr id="36872" name="Group 8"/>
              <p:cNvGrpSpPr>
                <a:grpSpLocks/>
              </p:cNvGrpSpPr>
              <p:nvPr/>
            </p:nvGrpSpPr>
            <p:grpSpPr bwMode="auto">
              <a:xfrm>
                <a:off x="1661" y="1285"/>
                <a:ext cx="165" cy="598"/>
                <a:chOff x="1661" y="1285"/>
                <a:chExt cx="165" cy="598"/>
              </a:xfrm>
            </p:grpSpPr>
            <p:sp>
              <p:nvSpPr>
                <p:cNvPr id="36873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1664" y="1285"/>
                  <a:ext cx="162" cy="2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</a:rPr>
                    <a:t>+</a:t>
                  </a:r>
                </a:p>
              </p:txBody>
            </p:sp>
            <p:sp>
              <p:nvSpPr>
                <p:cNvPr id="36874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661" y="1669"/>
                  <a:ext cx="153" cy="2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99FF99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 eaLnBrk="0" hangingPunct="0">
                    <a:spcBef>
                      <a:spcPct val="50000"/>
                    </a:spcBef>
                  </a:pPr>
                  <a:r>
                    <a:rPr kumimoji="1" lang="en-US" altLang="zh-CN" sz="2400" b="1">
                      <a:latin typeface="Times New Roman" panose="02020603050405020304" pitchFamily="18" charset="0"/>
                    </a:rPr>
                    <a:t>–</a:t>
                  </a:r>
                </a:p>
              </p:txBody>
            </p:sp>
          </p:grpSp>
          <p:sp>
            <p:nvSpPr>
              <p:cNvPr id="36875" name="Text Box 11"/>
              <p:cNvSpPr txBox="1">
                <a:spLocks noChangeArrowheads="1"/>
              </p:cNvSpPr>
              <p:nvPr/>
            </p:nvSpPr>
            <p:spPr bwMode="auto">
              <a:xfrm>
                <a:off x="1578" y="1438"/>
                <a:ext cx="247" cy="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kumimoji="1" lang="en-US" altLang="zh-CN" sz="3200" b="1" i="1"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sz="2400" b="1" i="1" baseline="-25000">
                    <a:latin typeface="Times New Roman" panose="02020603050405020304" pitchFamily="18" charset="0"/>
                  </a:rPr>
                  <a:t>C</a:t>
                </a:r>
                <a:endParaRPr kumimoji="1" lang="en-US" altLang="zh-CN" sz="2400" b="1" i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6876" name="Text Box 12"/>
            <p:cNvSpPr txBox="1">
              <a:spLocks noChangeArrowheads="1"/>
            </p:cNvSpPr>
            <p:nvPr/>
          </p:nvSpPr>
          <p:spPr bwMode="auto">
            <a:xfrm>
              <a:off x="667" y="2053"/>
              <a:ext cx="234" cy="2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S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grpSp>
          <p:nvGrpSpPr>
            <p:cNvPr id="36877" name="Group 13"/>
            <p:cNvGrpSpPr>
              <a:grpSpLocks/>
            </p:cNvGrpSpPr>
            <p:nvPr/>
          </p:nvGrpSpPr>
          <p:grpSpPr bwMode="auto">
            <a:xfrm>
              <a:off x="912" y="1872"/>
              <a:ext cx="1104" cy="576"/>
              <a:chOff x="816" y="2880"/>
              <a:chExt cx="1104" cy="576"/>
            </a:xfrm>
          </p:grpSpPr>
          <p:sp>
            <p:nvSpPr>
              <p:cNvPr id="36878" name="Line 14"/>
              <p:cNvSpPr>
                <a:spLocks noChangeShapeType="1"/>
              </p:cNvSpPr>
              <p:nvPr/>
            </p:nvSpPr>
            <p:spPr bwMode="auto">
              <a:xfrm>
                <a:off x="912" y="2880"/>
                <a:ext cx="28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879" name="Line 15"/>
              <p:cNvSpPr>
                <a:spLocks noChangeShapeType="1"/>
              </p:cNvSpPr>
              <p:nvPr/>
            </p:nvSpPr>
            <p:spPr bwMode="auto">
              <a:xfrm>
                <a:off x="912" y="3456"/>
                <a:ext cx="1008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880" name="Line 16"/>
              <p:cNvSpPr>
                <a:spLocks noChangeShapeType="1"/>
              </p:cNvSpPr>
              <p:nvPr/>
            </p:nvSpPr>
            <p:spPr bwMode="auto">
              <a:xfrm flipH="1">
                <a:off x="1344" y="2880"/>
                <a:ext cx="57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881" name="Line 17"/>
              <p:cNvSpPr>
                <a:spLocks noChangeShapeType="1"/>
              </p:cNvSpPr>
              <p:nvPr/>
            </p:nvSpPr>
            <p:spPr bwMode="auto">
              <a:xfrm>
                <a:off x="816" y="3168"/>
                <a:ext cx="19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882" name="Line 18"/>
              <p:cNvSpPr>
                <a:spLocks noChangeShapeType="1"/>
              </p:cNvSpPr>
              <p:nvPr/>
            </p:nvSpPr>
            <p:spPr bwMode="auto">
              <a:xfrm>
                <a:off x="864" y="3216"/>
                <a:ext cx="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883" name="Line 19"/>
              <p:cNvSpPr>
                <a:spLocks noChangeShapeType="1"/>
              </p:cNvSpPr>
              <p:nvPr/>
            </p:nvSpPr>
            <p:spPr bwMode="auto">
              <a:xfrm flipV="1">
                <a:off x="912" y="3216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884" name="Line 20"/>
              <p:cNvSpPr>
                <a:spLocks noChangeShapeType="1"/>
              </p:cNvSpPr>
              <p:nvPr/>
            </p:nvSpPr>
            <p:spPr bwMode="auto">
              <a:xfrm>
                <a:off x="912" y="2880"/>
                <a:ext cx="0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885" name="Line 21"/>
              <p:cNvSpPr>
                <a:spLocks noChangeShapeType="1"/>
              </p:cNvSpPr>
              <p:nvPr/>
            </p:nvSpPr>
            <p:spPr bwMode="auto">
              <a:xfrm>
                <a:off x="1920" y="2880"/>
                <a:ext cx="0" cy="28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6886" name="Line 22"/>
              <p:cNvSpPr>
                <a:spLocks noChangeShapeType="1"/>
              </p:cNvSpPr>
              <p:nvPr/>
            </p:nvSpPr>
            <p:spPr bwMode="auto">
              <a:xfrm flipV="1">
                <a:off x="1920" y="3216"/>
                <a:ext cx="0" cy="2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36887" name="Group 23"/>
            <p:cNvGrpSpPr>
              <a:grpSpLocks/>
            </p:cNvGrpSpPr>
            <p:nvPr/>
          </p:nvGrpSpPr>
          <p:grpSpPr bwMode="auto">
            <a:xfrm>
              <a:off x="1569" y="1824"/>
              <a:ext cx="303" cy="299"/>
              <a:chOff x="1473" y="2832"/>
              <a:chExt cx="303" cy="299"/>
            </a:xfrm>
          </p:grpSpPr>
          <p:sp>
            <p:nvSpPr>
              <p:cNvPr id="36888" name="Text Box 24"/>
              <p:cNvSpPr txBox="1">
                <a:spLocks noChangeArrowheads="1"/>
              </p:cNvSpPr>
              <p:nvPr/>
            </p:nvSpPr>
            <p:spPr bwMode="auto">
              <a:xfrm>
                <a:off x="1473" y="2916"/>
                <a:ext cx="175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R</a:t>
                </a:r>
                <a:endParaRPr kumimoji="1"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889" name="Rectangle 25"/>
              <p:cNvSpPr>
                <a:spLocks noChangeArrowheads="1"/>
              </p:cNvSpPr>
              <p:nvPr/>
            </p:nvSpPr>
            <p:spPr bwMode="auto">
              <a:xfrm>
                <a:off x="1536" y="2832"/>
                <a:ext cx="240" cy="96"/>
              </a:xfrm>
              <a:prstGeom prst="rect">
                <a:avLst/>
              </a:prstGeom>
              <a:solidFill>
                <a:srgbClr val="99FF99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6890" name="Text Box 26"/>
            <p:cNvSpPr txBox="1">
              <a:spLocks noChangeArrowheads="1"/>
            </p:cNvSpPr>
            <p:nvPr/>
          </p:nvSpPr>
          <p:spPr bwMode="auto">
            <a:xfrm>
              <a:off x="2099" y="2100"/>
              <a:ext cx="175" cy="2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C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grpSp>
          <p:nvGrpSpPr>
            <p:cNvPr id="36891" name="Group 27"/>
            <p:cNvGrpSpPr>
              <a:grpSpLocks/>
            </p:cNvGrpSpPr>
            <p:nvPr/>
          </p:nvGrpSpPr>
          <p:grpSpPr bwMode="auto">
            <a:xfrm>
              <a:off x="1897" y="1578"/>
              <a:ext cx="167" cy="246"/>
              <a:chOff x="1801" y="2586"/>
              <a:chExt cx="167" cy="246"/>
            </a:xfrm>
          </p:grpSpPr>
          <p:sp>
            <p:nvSpPr>
              <p:cNvPr id="36892" name="Text Box 28"/>
              <p:cNvSpPr txBox="1">
                <a:spLocks noChangeArrowheads="1"/>
              </p:cNvSpPr>
              <p:nvPr/>
            </p:nvSpPr>
            <p:spPr bwMode="auto">
              <a:xfrm>
                <a:off x="1801" y="2586"/>
                <a:ext cx="128" cy="2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kumimoji="1" lang="en-US" altLang="zh-CN" sz="2800" b="1" i="1">
                    <a:latin typeface="Times New Roman" panose="02020603050405020304" pitchFamily="18" charset="0"/>
                  </a:rPr>
                  <a:t>i</a:t>
                </a:r>
                <a:endParaRPr kumimoji="1" lang="en-US" altLang="zh-CN" sz="28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6893" name="Line 29"/>
              <p:cNvSpPr>
                <a:spLocks noChangeShapeType="1"/>
              </p:cNvSpPr>
              <p:nvPr/>
            </p:nvSpPr>
            <p:spPr bwMode="auto">
              <a:xfrm>
                <a:off x="1824" y="2832"/>
                <a:ext cx="144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6894" name="Line 30"/>
            <p:cNvSpPr>
              <a:spLocks noChangeShapeType="1"/>
            </p:cNvSpPr>
            <p:nvPr/>
          </p:nvSpPr>
          <p:spPr bwMode="auto">
            <a:xfrm flipH="1">
              <a:off x="1200" y="1872"/>
              <a:ext cx="240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95" name="Line 31"/>
            <p:cNvSpPr>
              <a:spLocks noChangeShapeType="1"/>
            </p:cNvSpPr>
            <p:nvPr/>
          </p:nvSpPr>
          <p:spPr bwMode="auto">
            <a:xfrm>
              <a:off x="1344" y="1920"/>
              <a:ext cx="0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896" name="Line 32"/>
            <p:cNvSpPr>
              <a:spLocks noChangeShapeType="1"/>
            </p:cNvSpPr>
            <p:nvPr/>
          </p:nvSpPr>
          <p:spPr bwMode="auto">
            <a:xfrm flipH="1" flipV="1">
              <a:off x="1248" y="1968"/>
              <a:ext cx="48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6897" name="Text Box 33"/>
          <p:cNvSpPr txBox="1">
            <a:spLocks noChangeArrowheads="1"/>
          </p:cNvSpPr>
          <p:nvPr/>
        </p:nvSpPr>
        <p:spPr bwMode="auto">
          <a:xfrm>
            <a:off x="3765550" y="2378075"/>
            <a:ext cx="1382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zh-CN" altLang="en-US" sz="2000" b="1">
                <a:latin typeface="Times New Roman" panose="02020603050405020304" pitchFamily="18" charset="0"/>
              </a:rPr>
              <a:t>初始状态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36898" name="Text Box 34"/>
          <p:cNvSpPr txBox="1">
            <a:spLocks noChangeArrowheads="1"/>
          </p:cNvSpPr>
          <p:nvPr/>
        </p:nvSpPr>
        <p:spPr bwMode="auto">
          <a:xfrm>
            <a:off x="5060950" y="2759075"/>
            <a:ext cx="14906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zh-CN" altLang="en-US" sz="2000" b="1">
                <a:latin typeface="Times New Roman" panose="02020603050405020304" pitchFamily="18" charset="0"/>
              </a:rPr>
              <a:t>过渡状态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36899" name="Text Box 35"/>
          <p:cNvSpPr txBox="1">
            <a:spLocks noChangeArrowheads="1"/>
          </p:cNvSpPr>
          <p:nvPr/>
        </p:nvSpPr>
        <p:spPr bwMode="auto">
          <a:xfrm>
            <a:off x="6432550" y="2378075"/>
            <a:ext cx="1235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zh-CN" altLang="en-US" sz="2000" b="1">
                <a:latin typeface="Times New Roman" panose="02020603050405020304" pitchFamily="18" charset="0"/>
              </a:rPr>
              <a:t>新稳态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36900" name="Text Box 36"/>
          <p:cNvSpPr txBox="1">
            <a:spLocks noChangeArrowheads="1"/>
          </p:cNvSpPr>
          <p:nvPr/>
        </p:nvSpPr>
        <p:spPr bwMode="auto">
          <a:xfrm>
            <a:off x="971550" y="3424664"/>
            <a:ext cx="7416874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1620838" indent="-16208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188277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20621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22415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420938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8781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353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7925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49738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过渡过程 （瞬态过程、暂态过程）： 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r>
              <a:rPr kumimoji="1" lang="zh-CN" altLang="en-US" sz="2400" b="1" dirty="0">
                <a:latin typeface="Times New Roman" panose="02020603050405020304" pitchFamily="18" charset="0"/>
              </a:rPr>
              <a:t>电路由一个稳态过渡到另一个稳态需要经历的过程。</a:t>
            </a:r>
          </a:p>
        </p:txBody>
      </p:sp>
      <p:grpSp>
        <p:nvGrpSpPr>
          <p:cNvPr id="36901" name="Group 37"/>
          <p:cNvGrpSpPr>
            <a:grpSpLocks/>
          </p:cNvGrpSpPr>
          <p:nvPr/>
        </p:nvGrpSpPr>
        <p:grpSpPr bwMode="auto">
          <a:xfrm>
            <a:off x="5975350" y="1006475"/>
            <a:ext cx="369888" cy="1752600"/>
            <a:chOff x="3724" y="336"/>
            <a:chExt cx="233" cy="1104"/>
          </a:xfrm>
        </p:grpSpPr>
        <p:sp>
          <p:nvSpPr>
            <p:cNvPr id="36902" name="Text Box 38"/>
            <p:cNvSpPr txBox="1">
              <a:spLocks noChangeArrowheads="1"/>
            </p:cNvSpPr>
            <p:nvPr/>
          </p:nvSpPr>
          <p:spPr bwMode="auto">
            <a:xfrm>
              <a:off x="3724" y="115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6903" name="Line 39"/>
            <p:cNvSpPr>
              <a:spLocks noChangeShapeType="1"/>
            </p:cNvSpPr>
            <p:nvPr/>
          </p:nvSpPr>
          <p:spPr bwMode="auto">
            <a:xfrm>
              <a:off x="3840" y="336"/>
              <a:ext cx="0" cy="912"/>
            </a:xfrm>
            <a:prstGeom prst="line">
              <a:avLst/>
            </a:prstGeom>
            <a:noFill/>
            <a:ln w="2540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6904" name="Group 40"/>
          <p:cNvGrpSpPr>
            <a:grpSpLocks/>
          </p:cNvGrpSpPr>
          <p:nvPr/>
        </p:nvGrpSpPr>
        <p:grpSpPr bwMode="auto">
          <a:xfrm>
            <a:off x="6127750" y="854075"/>
            <a:ext cx="1447800" cy="533400"/>
            <a:chOff x="3840" y="240"/>
            <a:chExt cx="912" cy="336"/>
          </a:xfrm>
        </p:grpSpPr>
        <p:sp>
          <p:nvSpPr>
            <p:cNvPr id="36905" name="Line 41"/>
            <p:cNvSpPr>
              <a:spLocks noChangeShapeType="1"/>
            </p:cNvSpPr>
            <p:nvPr/>
          </p:nvSpPr>
          <p:spPr bwMode="auto">
            <a:xfrm>
              <a:off x="3840" y="576"/>
              <a:ext cx="912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06" name="Text Box 42"/>
            <p:cNvSpPr txBox="1">
              <a:spLocks noChangeArrowheads="1"/>
            </p:cNvSpPr>
            <p:nvPr/>
          </p:nvSpPr>
          <p:spPr bwMode="auto">
            <a:xfrm>
              <a:off x="4176" y="240"/>
              <a:ext cx="3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S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6907" name="Group 43"/>
          <p:cNvGrpSpPr>
            <a:grpSpLocks/>
          </p:cNvGrpSpPr>
          <p:nvPr/>
        </p:nvGrpSpPr>
        <p:grpSpPr bwMode="auto">
          <a:xfrm>
            <a:off x="4375150" y="701675"/>
            <a:ext cx="3944938" cy="1981200"/>
            <a:chOff x="2736" y="144"/>
            <a:chExt cx="2485" cy="1248"/>
          </a:xfrm>
        </p:grpSpPr>
        <p:sp>
          <p:nvSpPr>
            <p:cNvPr id="36908" name="Line 44"/>
            <p:cNvSpPr>
              <a:spLocks noChangeShapeType="1"/>
            </p:cNvSpPr>
            <p:nvPr/>
          </p:nvSpPr>
          <p:spPr bwMode="auto">
            <a:xfrm>
              <a:off x="2736" y="1104"/>
              <a:ext cx="235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09" name="Line 45"/>
            <p:cNvSpPr>
              <a:spLocks noChangeShapeType="1"/>
            </p:cNvSpPr>
            <p:nvPr/>
          </p:nvSpPr>
          <p:spPr bwMode="auto">
            <a:xfrm flipH="1" flipV="1">
              <a:off x="3216" y="240"/>
              <a:ext cx="0" cy="105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910" name="Text Box 46"/>
            <p:cNvSpPr txBox="1">
              <a:spLocks noChangeArrowheads="1"/>
            </p:cNvSpPr>
            <p:nvPr/>
          </p:nvSpPr>
          <p:spPr bwMode="auto">
            <a:xfrm>
              <a:off x="3207" y="144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6911" name="Text Box 47"/>
            <p:cNvSpPr txBox="1">
              <a:spLocks noChangeArrowheads="1"/>
            </p:cNvSpPr>
            <p:nvPr/>
          </p:nvSpPr>
          <p:spPr bwMode="auto">
            <a:xfrm>
              <a:off x="5052" y="1056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6912" name="Text Box 48"/>
            <p:cNvSpPr txBox="1">
              <a:spLocks noChangeArrowheads="1"/>
            </p:cNvSpPr>
            <p:nvPr/>
          </p:nvSpPr>
          <p:spPr bwMode="auto">
            <a:xfrm>
              <a:off x="3216" y="11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36913" name="Line 49"/>
          <p:cNvSpPr>
            <a:spLocks noChangeShapeType="1"/>
          </p:cNvSpPr>
          <p:nvPr/>
        </p:nvSpPr>
        <p:spPr bwMode="auto">
          <a:xfrm>
            <a:off x="4070350" y="2225675"/>
            <a:ext cx="1066800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914" name="Text Box 50"/>
          <p:cNvSpPr txBox="1">
            <a:spLocks noChangeArrowheads="1"/>
          </p:cNvSpPr>
          <p:nvPr/>
        </p:nvSpPr>
        <p:spPr bwMode="auto">
          <a:xfrm>
            <a:off x="5137150" y="1235075"/>
            <a:ext cx="86995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en-US" altLang="zh-CN" sz="4800" b="1">
                <a:solidFill>
                  <a:srgbClr val="FF0000"/>
                </a:solidFill>
                <a:latin typeface="Times New Roman" panose="02020603050405020304" pitchFamily="18" charset="0"/>
              </a:rPr>
              <a:t>?</a:t>
            </a:r>
            <a:endParaRPr kumimoji="1" lang="en-US" altLang="zh-CN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915" name="Text Box 51"/>
          <p:cNvSpPr txBox="1">
            <a:spLocks noChangeArrowheads="1"/>
          </p:cNvSpPr>
          <p:nvPr/>
        </p:nvSpPr>
        <p:spPr bwMode="auto">
          <a:xfrm>
            <a:off x="971550" y="4842817"/>
            <a:ext cx="77054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过渡状态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（瞬态、暂态）</a:t>
            </a:r>
            <a:r>
              <a:rPr lang="en-US" altLang="zh-CN" sz="2400" b="1" dirty="0"/>
              <a:t>[</a:t>
            </a:r>
            <a:r>
              <a:rPr lang="zh-CN" altLang="en-US" sz="2400" b="1" dirty="0"/>
              <a:t>多种名词描述同样一个过程</a:t>
            </a:r>
            <a:r>
              <a:rPr lang="en-US" altLang="zh-CN" sz="2400" b="1" dirty="0"/>
              <a:t>]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36917" name="Freeform 53"/>
          <p:cNvSpPr>
            <a:spLocks/>
          </p:cNvSpPr>
          <p:nvPr/>
        </p:nvSpPr>
        <p:spPr bwMode="auto">
          <a:xfrm>
            <a:off x="5140325" y="1395413"/>
            <a:ext cx="1023938" cy="836612"/>
          </a:xfrm>
          <a:custGeom>
            <a:avLst/>
            <a:gdLst>
              <a:gd name="T0" fmla="*/ 0 w 645"/>
              <a:gd name="T1" fmla="*/ 527 h 527"/>
              <a:gd name="T2" fmla="*/ 645 w 645"/>
              <a:gd name="T3" fmla="*/ 0 h 52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45" h="527">
                <a:moveTo>
                  <a:pt x="0" y="527"/>
                </a:moveTo>
                <a:cubicBezTo>
                  <a:pt x="267" y="308"/>
                  <a:pt x="535" y="89"/>
                  <a:pt x="645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918" name="Freeform 54"/>
          <p:cNvSpPr>
            <a:spLocks/>
          </p:cNvSpPr>
          <p:nvPr/>
        </p:nvSpPr>
        <p:spPr bwMode="auto">
          <a:xfrm>
            <a:off x="5140325" y="1377950"/>
            <a:ext cx="1052513" cy="841375"/>
          </a:xfrm>
          <a:custGeom>
            <a:avLst/>
            <a:gdLst>
              <a:gd name="T0" fmla="*/ 0 w 663"/>
              <a:gd name="T1" fmla="*/ 530 h 530"/>
              <a:gd name="T2" fmla="*/ 94 w 663"/>
              <a:gd name="T3" fmla="*/ 276 h 530"/>
              <a:gd name="T4" fmla="*/ 220 w 663"/>
              <a:gd name="T5" fmla="*/ 90 h 530"/>
              <a:gd name="T6" fmla="*/ 409 w 663"/>
              <a:gd name="T7" fmla="*/ 21 h 530"/>
              <a:gd name="T8" fmla="*/ 582 w 663"/>
              <a:gd name="T9" fmla="*/ 3 h 530"/>
              <a:gd name="T10" fmla="*/ 663 w 663"/>
              <a:gd name="T11" fmla="*/ 3 h 5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3" h="530">
                <a:moveTo>
                  <a:pt x="0" y="530"/>
                </a:moveTo>
                <a:cubicBezTo>
                  <a:pt x="16" y="488"/>
                  <a:pt x="57" y="349"/>
                  <a:pt x="94" y="276"/>
                </a:cubicBezTo>
                <a:cubicBezTo>
                  <a:pt x="131" y="203"/>
                  <a:pt x="168" y="132"/>
                  <a:pt x="220" y="90"/>
                </a:cubicBezTo>
                <a:cubicBezTo>
                  <a:pt x="272" y="48"/>
                  <a:pt x="349" y="36"/>
                  <a:pt x="409" y="21"/>
                </a:cubicBezTo>
                <a:cubicBezTo>
                  <a:pt x="469" y="6"/>
                  <a:pt x="540" y="6"/>
                  <a:pt x="582" y="3"/>
                </a:cubicBezTo>
                <a:cubicBezTo>
                  <a:pt x="624" y="0"/>
                  <a:pt x="651" y="3"/>
                  <a:pt x="663" y="3"/>
                </a:cubicBezTo>
              </a:path>
            </a:pathLst>
          </a:custGeom>
          <a:noFill/>
          <a:ln w="28575" cap="flat" cmpd="sng">
            <a:solidFill>
              <a:srgbClr val="0066F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2179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0" fill="hold"/>
                                        <p:tgtEl>
                                          <p:spTgt spid="36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0" fill="hold"/>
                                        <p:tgtEl>
                                          <p:spTgt spid="36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69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6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68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36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36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6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97" grpId="0" build="p" autoUpdateAnimBg="0"/>
      <p:bldP spid="36898" grpId="0" build="p" autoUpdateAnimBg="0"/>
      <p:bldP spid="36899" grpId="0" build="p" autoUpdateAnimBg="0"/>
      <p:bldP spid="36900" grpId="0" build="p" autoUpdateAnimBg="0"/>
      <p:bldP spid="36914" grpId="0" autoUpdateAnimBg="0"/>
      <p:bldP spid="36915" grpId="0" build="p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2"/>
          <p:cNvSpPr txBox="1">
            <a:spLocks noChangeArrowheads="1"/>
          </p:cNvSpPr>
          <p:nvPr/>
        </p:nvSpPr>
        <p:spPr bwMode="auto">
          <a:xfrm>
            <a:off x="179388" y="290513"/>
            <a:ext cx="5905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2.  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过渡过程产生的原因</a:t>
            </a:r>
          </a:p>
        </p:txBody>
      </p:sp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611188" y="836613"/>
            <a:ext cx="62817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</a:rPr>
              <a:t>）电路内部含有</a:t>
            </a:r>
            <a:r>
              <a:rPr lang="zh-CN" altLang="en-US" sz="2400" b="1" dirty="0">
                <a:solidFill>
                  <a:srgbClr val="0066FF"/>
                </a:solidFill>
              </a:rPr>
              <a:t>电感或电容</a:t>
            </a:r>
            <a:r>
              <a:rPr kumimoji="1"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</a:rPr>
              <a:t>储能元件</a:t>
            </a:r>
            <a:endParaRPr kumimoji="1" lang="en-US" altLang="zh-CN" sz="2400" b="1" i="1" dirty="0">
              <a:solidFill>
                <a:srgbClr val="0066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-87849" y="1383109"/>
            <a:ext cx="796556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eaLnBrk="0" hangingPunct="0"/>
            <a:r>
              <a:rPr kumimoji="1" lang="zh-CN" altLang="en-US" sz="2400" b="1" dirty="0">
                <a:latin typeface="Times New Roman" panose="02020603050405020304" pitchFamily="18" charset="0"/>
              </a:rPr>
              <a:t>能量的储存和释放都需要一定的时间来完成。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  <a:p>
            <a:pPr algn="ctr" eaLnBrk="0" hangingPunct="0"/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38917" name="Object 5"/>
          <p:cNvGraphicFramePr>
            <a:graphicFrameLocks noChangeAspect="1"/>
          </p:cNvGraphicFramePr>
          <p:nvPr/>
        </p:nvGraphicFramePr>
        <p:xfrm>
          <a:off x="1908175" y="2276475"/>
          <a:ext cx="1308100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55" name="公式" r:id="rId4" imgW="545760" imgH="406080" progId="Equation.3">
                  <p:embed/>
                </p:oleObj>
              </mc:Choice>
              <mc:Fallback>
                <p:oleObj name="公式" r:id="rId4" imgW="545760" imgH="406080" progId="Equation.3">
                  <p:embed/>
                  <p:pic>
                    <p:nvPicPr>
                      <p:cNvPr id="389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276475"/>
                        <a:ext cx="1308100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560388" y="4367213"/>
            <a:ext cx="3702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zh-CN" altLang="en-US" sz="2400" b="1">
                <a:solidFill>
                  <a:srgbClr val="0066FF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2400" b="1">
                <a:solidFill>
                  <a:srgbClr val="0066FF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>
                <a:solidFill>
                  <a:srgbClr val="0066FF"/>
                </a:solidFill>
                <a:latin typeface="Times New Roman" panose="02020603050405020304" pitchFamily="18" charset="0"/>
              </a:rPr>
              <a:t>）电路结构发生变化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1846263" y="5087938"/>
            <a:ext cx="4070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zh-CN" altLang="en-US" sz="2400" b="1">
                <a:latin typeface="Times New Roman" panose="02020603050405020304" pitchFamily="18" charset="0"/>
              </a:rPr>
              <a:t>支路接入或断开； 参数变化</a:t>
            </a:r>
          </a:p>
        </p:txBody>
      </p:sp>
      <p:grpSp>
        <p:nvGrpSpPr>
          <p:cNvPr id="38945" name="Group 33"/>
          <p:cNvGrpSpPr>
            <a:grpSpLocks/>
          </p:cNvGrpSpPr>
          <p:nvPr/>
        </p:nvGrpSpPr>
        <p:grpSpPr bwMode="auto">
          <a:xfrm>
            <a:off x="4371181" y="2062866"/>
            <a:ext cx="2859088" cy="1600200"/>
            <a:chOff x="2348" y="1434"/>
            <a:chExt cx="1801" cy="1008"/>
          </a:xfrm>
        </p:grpSpPr>
        <p:sp>
          <p:nvSpPr>
            <p:cNvPr id="38921" name="Rectangle 9"/>
            <p:cNvSpPr>
              <a:spLocks noChangeArrowheads="1"/>
            </p:cNvSpPr>
            <p:nvPr/>
          </p:nvSpPr>
          <p:spPr bwMode="auto">
            <a:xfrm>
              <a:off x="3237" y="1626"/>
              <a:ext cx="240" cy="96"/>
            </a:xfrm>
            <a:prstGeom prst="rect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2" name="Rectangle 10"/>
            <p:cNvSpPr>
              <a:spLocks noChangeArrowheads="1"/>
            </p:cNvSpPr>
            <p:nvPr/>
          </p:nvSpPr>
          <p:spPr bwMode="auto">
            <a:xfrm>
              <a:off x="3621" y="2010"/>
              <a:ext cx="96" cy="240"/>
            </a:xfrm>
            <a:prstGeom prst="rect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3" name="Rectangle 11"/>
            <p:cNvSpPr>
              <a:spLocks noChangeArrowheads="1"/>
            </p:cNvSpPr>
            <p:nvPr/>
          </p:nvSpPr>
          <p:spPr bwMode="auto">
            <a:xfrm>
              <a:off x="4053" y="2010"/>
              <a:ext cx="96" cy="240"/>
            </a:xfrm>
            <a:prstGeom prst="rect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4" name="Oval 12"/>
            <p:cNvSpPr>
              <a:spLocks noChangeArrowheads="1"/>
            </p:cNvSpPr>
            <p:nvPr/>
          </p:nvSpPr>
          <p:spPr bwMode="auto">
            <a:xfrm>
              <a:off x="2613" y="1914"/>
              <a:ext cx="272" cy="272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kumimoji="1" lang="zh-CN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8925" name="Line 13"/>
            <p:cNvSpPr>
              <a:spLocks noChangeShapeType="1"/>
            </p:cNvSpPr>
            <p:nvPr/>
          </p:nvSpPr>
          <p:spPr bwMode="auto">
            <a:xfrm>
              <a:off x="2757" y="1674"/>
              <a:ext cx="0" cy="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6" name="Line 14"/>
            <p:cNvSpPr>
              <a:spLocks noChangeShapeType="1"/>
            </p:cNvSpPr>
            <p:nvPr/>
          </p:nvSpPr>
          <p:spPr bwMode="auto">
            <a:xfrm>
              <a:off x="2997" y="1674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7" name="Line 15"/>
            <p:cNvSpPr>
              <a:spLocks noChangeShapeType="1"/>
            </p:cNvSpPr>
            <p:nvPr/>
          </p:nvSpPr>
          <p:spPr bwMode="auto">
            <a:xfrm>
              <a:off x="3477" y="1674"/>
              <a:ext cx="19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8" name="Line 16"/>
            <p:cNvSpPr>
              <a:spLocks noChangeShapeType="1"/>
            </p:cNvSpPr>
            <p:nvPr/>
          </p:nvSpPr>
          <p:spPr bwMode="auto">
            <a:xfrm>
              <a:off x="3669" y="1674"/>
              <a:ext cx="0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9" name="Line 17"/>
            <p:cNvSpPr>
              <a:spLocks noChangeShapeType="1"/>
            </p:cNvSpPr>
            <p:nvPr/>
          </p:nvSpPr>
          <p:spPr bwMode="auto">
            <a:xfrm>
              <a:off x="3669" y="225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30" name="Line 18"/>
            <p:cNvSpPr>
              <a:spLocks noChangeShapeType="1"/>
            </p:cNvSpPr>
            <p:nvPr/>
          </p:nvSpPr>
          <p:spPr bwMode="auto">
            <a:xfrm>
              <a:off x="3621" y="1674"/>
              <a:ext cx="48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31" name="Line 19"/>
            <p:cNvSpPr>
              <a:spLocks noChangeShapeType="1"/>
            </p:cNvSpPr>
            <p:nvPr/>
          </p:nvSpPr>
          <p:spPr bwMode="auto">
            <a:xfrm>
              <a:off x="4101" y="1674"/>
              <a:ext cx="0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32" name="Line 20"/>
            <p:cNvSpPr>
              <a:spLocks noChangeShapeType="1"/>
            </p:cNvSpPr>
            <p:nvPr/>
          </p:nvSpPr>
          <p:spPr bwMode="auto">
            <a:xfrm>
              <a:off x="4101" y="225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33" name="Line 21"/>
            <p:cNvSpPr>
              <a:spLocks noChangeShapeType="1"/>
            </p:cNvSpPr>
            <p:nvPr/>
          </p:nvSpPr>
          <p:spPr bwMode="auto">
            <a:xfrm>
              <a:off x="2757" y="2442"/>
              <a:ext cx="13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34" name="Line 22"/>
            <p:cNvSpPr>
              <a:spLocks noChangeShapeType="1"/>
            </p:cNvSpPr>
            <p:nvPr/>
          </p:nvSpPr>
          <p:spPr bwMode="auto">
            <a:xfrm>
              <a:off x="2805" y="1530"/>
              <a:ext cx="192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35" name="Line 23"/>
            <p:cNvSpPr>
              <a:spLocks noChangeShapeType="1"/>
            </p:cNvSpPr>
            <p:nvPr/>
          </p:nvSpPr>
          <p:spPr bwMode="auto">
            <a:xfrm>
              <a:off x="2757" y="1674"/>
              <a:ext cx="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36" name="Line 24"/>
            <p:cNvSpPr>
              <a:spLocks noChangeShapeType="1"/>
            </p:cNvSpPr>
            <p:nvPr/>
          </p:nvSpPr>
          <p:spPr bwMode="auto">
            <a:xfrm flipH="1">
              <a:off x="2901" y="1434"/>
              <a:ext cx="192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37" name="Text Box 25"/>
            <p:cNvSpPr txBox="1">
              <a:spLocks noChangeArrowheads="1"/>
            </p:cNvSpPr>
            <p:nvPr/>
          </p:nvSpPr>
          <p:spPr bwMode="auto">
            <a:xfrm>
              <a:off x="2517" y="1660"/>
              <a:ext cx="224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  <a:p>
              <a:pPr algn="ctr" eaLnBrk="0" hangingPunct="0"/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8938" name="Text Box 26"/>
            <p:cNvSpPr txBox="1">
              <a:spLocks noChangeArrowheads="1"/>
            </p:cNvSpPr>
            <p:nvPr/>
          </p:nvSpPr>
          <p:spPr bwMode="auto">
            <a:xfrm>
              <a:off x="2348" y="1911"/>
              <a:ext cx="2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S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8939" name="Text Box 27"/>
            <p:cNvSpPr txBox="1">
              <a:spLocks noChangeArrowheads="1"/>
            </p:cNvSpPr>
            <p:nvPr/>
          </p:nvSpPr>
          <p:spPr bwMode="auto">
            <a:xfrm>
              <a:off x="3179" y="1674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8940" name="Text Box 28"/>
            <p:cNvSpPr txBox="1">
              <a:spLocks noChangeArrowheads="1"/>
            </p:cNvSpPr>
            <p:nvPr/>
          </p:nvSpPr>
          <p:spPr bwMode="auto">
            <a:xfrm>
              <a:off x="3334" y="1956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8941" name="Text Box 29"/>
            <p:cNvSpPr txBox="1">
              <a:spLocks noChangeArrowheads="1"/>
            </p:cNvSpPr>
            <p:nvPr/>
          </p:nvSpPr>
          <p:spPr bwMode="auto">
            <a:xfrm>
              <a:off x="3765" y="1956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3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8942" name="Group 30"/>
          <p:cNvGrpSpPr>
            <a:grpSpLocks/>
          </p:cNvGrpSpPr>
          <p:nvPr/>
        </p:nvGrpSpPr>
        <p:grpSpPr bwMode="auto">
          <a:xfrm>
            <a:off x="1979613" y="5661025"/>
            <a:ext cx="3503612" cy="688975"/>
            <a:chOff x="1208" y="2555"/>
            <a:chExt cx="1983" cy="434"/>
          </a:xfrm>
        </p:grpSpPr>
        <p:sp>
          <p:nvSpPr>
            <p:cNvPr id="38943" name="Text Box 31"/>
            <p:cNvSpPr txBox="1">
              <a:spLocks noChangeArrowheads="1"/>
            </p:cNvSpPr>
            <p:nvPr/>
          </p:nvSpPr>
          <p:spPr bwMode="auto">
            <a:xfrm>
              <a:off x="2020" y="2701"/>
              <a:ext cx="4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zh-CN" altLang="en-US" sz="2400" b="1">
                  <a:solidFill>
                    <a:srgbClr val="FF00FF"/>
                  </a:solidFill>
                  <a:latin typeface="Times New Roman" panose="02020603050405020304" pitchFamily="18" charset="0"/>
                </a:rPr>
                <a:t>换路</a:t>
              </a:r>
              <a:endParaRPr kumimoji="1" lang="zh-CN" altLang="en-US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8944" name="AutoShape 32"/>
            <p:cNvSpPr>
              <a:spLocks/>
            </p:cNvSpPr>
            <p:nvPr/>
          </p:nvSpPr>
          <p:spPr bwMode="auto">
            <a:xfrm rot="-5400000">
              <a:off x="2126" y="1637"/>
              <a:ext cx="147" cy="1983"/>
            </a:xfrm>
            <a:prstGeom prst="leftBrace">
              <a:avLst>
                <a:gd name="adj1" fmla="val 112415"/>
                <a:gd name="adj2" fmla="val 50000"/>
              </a:avLst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3" name="Text Box 4">
            <a:extLst>
              <a:ext uri="{FF2B5EF4-FFF2-40B4-BE49-F238E27FC236}">
                <a16:creationId xmlns:a16="http://schemas.microsoft.com/office/drawing/2014/main" id="{829E580E-BD1F-40A8-87A9-F427989553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896338"/>
            <a:ext cx="796556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eaLnBrk="0" hangingPunct="0"/>
            <a:r>
              <a:rPr lang="zh-CN" altLang="en-US" sz="2400" b="1" dirty="0"/>
              <a:t>       纯电阻电路能够瞬时实现能量平衡，没有过渡过程</a:t>
            </a:r>
            <a:endParaRPr lang="en-US" altLang="zh-CN" sz="2400" b="1" dirty="0"/>
          </a:p>
          <a:p>
            <a:pPr algn="ctr" eaLnBrk="0" hangingPunct="0"/>
            <a:endParaRPr kumimoji="1" lang="en-US" altLang="zh-CN" sz="2400" b="1" dirty="0">
              <a:latin typeface="Times New Roman" panose="02020603050405020304" pitchFamily="18" charset="0"/>
            </a:endParaRPr>
          </a:p>
          <a:p>
            <a:pPr algn="ctr" eaLnBrk="0" hangingPunct="0"/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6076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8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9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89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build="p" autoUpdateAnimBg="0"/>
      <p:bldP spid="38916" grpId="0" build="p" autoUpdateAnimBg="0"/>
      <p:bldP spid="38918" grpId="0" build="p" autoUpdateAnimBg="0"/>
      <p:bldP spid="38919" grpId="0" build="p" autoUpdateAnimBg="0"/>
      <p:bldP spid="33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385763" y="333375"/>
            <a:ext cx="454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3. 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稳态分析和暂态分析的区别</a:t>
            </a:r>
            <a:endParaRPr kumimoji="1" lang="zh-CN" altLang="en-US" sz="240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1368425" y="1196975"/>
            <a:ext cx="7394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zh-CN" altLang="en-US" sz="2800" b="1">
                <a:solidFill>
                  <a:srgbClr val="0066FF"/>
                </a:solidFill>
                <a:latin typeface="Times New Roman" panose="02020603050405020304" pitchFamily="18" charset="0"/>
              </a:rPr>
              <a:t>稳       态                                 暂       态</a:t>
            </a:r>
            <a:endParaRPr kumimoji="1" lang="zh-CN" altLang="en-US" sz="2800" b="1">
              <a:latin typeface="Times New Roman" panose="02020603050405020304" pitchFamily="18" charset="0"/>
            </a:endParaRPr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773113" y="1889125"/>
            <a:ext cx="295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zh-CN" altLang="en-US" sz="2400" b="1">
                <a:latin typeface="Times New Roman" panose="02020603050405020304" pitchFamily="18" charset="0"/>
              </a:rPr>
              <a:t>换路发生很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长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时间后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5405438" y="1930400"/>
            <a:ext cx="3009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zh-CN" altLang="en-US" sz="2400" b="1">
                <a:latin typeface="Times New Roman" panose="02020603050405020304" pitchFamily="18" charset="0"/>
              </a:rPr>
              <a:t>换路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刚刚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发生</a:t>
            </a:r>
          </a:p>
        </p:txBody>
      </p:sp>
      <p:sp>
        <p:nvSpPr>
          <p:cNvPr id="40966" name="Text Box 6"/>
          <p:cNvSpPr txBox="1">
            <a:spLocks noChangeArrowheads="1"/>
          </p:cNvSpPr>
          <p:nvPr/>
        </p:nvSpPr>
        <p:spPr bwMode="auto">
          <a:xfrm>
            <a:off x="5421312" y="2751565"/>
            <a:ext cx="332715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en-US" altLang="zh-CN" sz="2400" b="1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i="1" baseline="-25000" dirty="0" err="1">
                <a:latin typeface="Times New Roman" panose="02020603050405020304" pitchFamily="18" charset="0"/>
              </a:rPr>
              <a:t>L</a:t>
            </a:r>
            <a:r>
              <a:rPr kumimoji="1" lang="en-US" altLang="zh-CN" sz="2400" b="1" i="1" baseline="-25000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i="1" dirty="0">
                <a:latin typeface="Times New Roman" panose="02020603050405020304" pitchFamily="18" charset="0"/>
              </a:rPr>
              <a:t>、</a:t>
            </a:r>
            <a:r>
              <a:rPr kumimoji="1" lang="zh-CN" altLang="en-US" sz="2400" b="1" i="1" baseline="-25000" dirty="0"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i="1" dirty="0" err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i="1" baseline="-25000" dirty="0" err="1"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i="1" baseline="-25000" dirty="0">
                <a:latin typeface="Times New Roman" panose="02020603050405020304" pitchFamily="18" charset="0"/>
              </a:rPr>
              <a:t>  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系统状态变量</a:t>
            </a:r>
            <a:r>
              <a:rPr lang="en-US" altLang="zh-CN" sz="2400" b="1" dirty="0"/>
              <a:t>)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随时间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变化</a:t>
            </a:r>
          </a:p>
        </p:txBody>
      </p:sp>
      <p:sp>
        <p:nvSpPr>
          <p:cNvPr id="40967" name="Text Box 7"/>
          <p:cNvSpPr txBox="1">
            <a:spLocks noChangeArrowheads="1"/>
          </p:cNvSpPr>
          <p:nvPr/>
        </p:nvSpPr>
        <p:spPr bwMode="auto">
          <a:xfrm>
            <a:off x="814388" y="4075113"/>
            <a:ext cx="31099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代数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方程组描述电路</a:t>
            </a:r>
          </a:p>
        </p:txBody>
      </p:sp>
      <p:sp>
        <p:nvSpPr>
          <p:cNvPr id="40968" name="Text Box 8"/>
          <p:cNvSpPr txBox="1">
            <a:spLocks noChangeArrowheads="1"/>
          </p:cNvSpPr>
          <p:nvPr/>
        </p:nvSpPr>
        <p:spPr bwMode="auto">
          <a:xfrm>
            <a:off x="5443538" y="4076700"/>
            <a:ext cx="3421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微分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方程组描述电路</a:t>
            </a:r>
          </a:p>
        </p:txBody>
      </p:sp>
      <p:sp>
        <p:nvSpPr>
          <p:cNvPr id="40969" name="Text Box 9"/>
          <p:cNvSpPr txBox="1">
            <a:spLocks noChangeArrowheads="1"/>
          </p:cNvSpPr>
          <p:nvPr/>
        </p:nvSpPr>
        <p:spPr bwMode="auto">
          <a:xfrm>
            <a:off x="838200" y="3014663"/>
            <a:ext cx="2147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en-US" altLang="zh-CN" sz="2400" b="1" i="1"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L</a:t>
            </a:r>
            <a:r>
              <a:rPr kumimoji="1" lang="zh-CN" altLang="en-US" sz="2400" b="1" i="1">
                <a:latin typeface="Times New Roman" panose="02020603050405020304" pitchFamily="18" charset="0"/>
              </a:rPr>
              <a:t>、</a:t>
            </a:r>
            <a:r>
              <a:rPr kumimoji="1" lang="zh-CN" altLang="en-US" sz="2400" b="1" i="1" baseline="-25000">
                <a:latin typeface="Times New Roman" panose="02020603050405020304" pitchFamily="18" charset="0"/>
              </a:rPr>
              <a:t> 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C  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不变</a:t>
            </a:r>
            <a:endParaRPr kumimoji="1" lang="zh-CN" altLang="en-US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397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9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9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9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9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9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 autoUpdateAnimBg="0"/>
      <p:bldP spid="40964" grpId="0" build="p" autoUpdateAnimBg="0"/>
      <p:bldP spid="40965" grpId="0" build="p" autoUpdateAnimBg="0"/>
      <p:bldP spid="40966" grpId="0" build="p" autoUpdateAnimBg="0"/>
      <p:bldP spid="40967" grpId="0" build="p" autoUpdateAnimBg="0"/>
      <p:bldP spid="40968" grpId="0" build="p" autoUpdateAnimBg="0"/>
      <p:bldP spid="40969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1054100" y="1397000"/>
            <a:ext cx="54625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依据：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KCL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KVL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和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元件约束。</a:t>
            </a:r>
          </a:p>
        </p:txBody>
      </p:sp>
      <p:graphicFrame>
        <p:nvGraphicFramePr>
          <p:cNvPr id="47108" name="Object 4"/>
          <p:cNvGraphicFramePr>
            <a:graphicFrameLocks noChangeAspect="1"/>
          </p:cNvGraphicFramePr>
          <p:nvPr/>
        </p:nvGraphicFramePr>
        <p:xfrm>
          <a:off x="2339975" y="2060575"/>
          <a:ext cx="3452813" cy="1825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80" name="Equation" r:id="rId4" imgW="1549080" imgH="812520" progId="Equation.3">
                  <p:embed/>
                </p:oleObj>
              </mc:Choice>
              <mc:Fallback>
                <p:oleObj name="Equation" r:id="rId4" imgW="1549080" imgH="812520" progId="Equation.3">
                  <p:embed/>
                  <p:pic>
                    <p:nvPicPr>
                      <p:cNvPr id="4710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060575"/>
                        <a:ext cx="3452813" cy="1825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9" name="Object 5"/>
          <p:cNvGraphicFramePr>
            <a:graphicFrameLocks noChangeAspect="1"/>
          </p:cNvGraphicFramePr>
          <p:nvPr/>
        </p:nvGraphicFramePr>
        <p:xfrm>
          <a:off x="2411413" y="4005263"/>
          <a:ext cx="3371850" cy="174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81" name="Equation" r:id="rId6" imgW="1612800" imgH="812520" progId="Equation.3">
                  <p:embed/>
                </p:oleObj>
              </mc:Choice>
              <mc:Fallback>
                <p:oleObj name="Equation" r:id="rId6" imgW="1612800" imgH="812520" progId="Equation.3">
                  <p:embed/>
                  <p:pic>
                    <p:nvPicPr>
                      <p:cNvPr id="4710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4005263"/>
                        <a:ext cx="3371850" cy="174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3"/>
          <p:cNvSpPr>
            <a:spLocks noChangeArrowheads="1"/>
          </p:cNvSpPr>
          <p:nvPr/>
        </p:nvSpPr>
        <p:spPr bwMode="auto">
          <a:xfrm>
            <a:off x="228600" y="655638"/>
            <a:ext cx="6359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rgbClr val="CC3300"/>
                </a:solidFill>
                <a:ea typeface="隶书" panose="02010509060101010101" pitchFamily="49" charset="-122"/>
              </a:rPr>
              <a:t>2. </a:t>
            </a:r>
            <a:r>
              <a:rPr lang="zh-CN" altLang="en-US" dirty="0">
                <a:solidFill>
                  <a:srgbClr val="CC3300"/>
                </a:solidFill>
                <a:ea typeface="隶书" panose="02010509060101010101" pitchFamily="49" charset="-122"/>
              </a:rPr>
              <a:t>微分方程　</a:t>
            </a:r>
            <a:r>
              <a:rPr lang="en-US" altLang="zh-CN" dirty="0">
                <a:solidFill>
                  <a:srgbClr val="CC3300"/>
                </a:solidFill>
                <a:ea typeface="隶书" panose="02010509060101010101" pitchFamily="49" charset="-122"/>
              </a:rPr>
              <a:t>Differential equation</a:t>
            </a:r>
          </a:p>
        </p:txBody>
      </p:sp>
      <p:sp>
        <p:nvSpPr>
          <p:cNvPr id="11" name="Rectangle 6"/>
          <p:cNvSpPr txBox="1">
            <a:spLocks noChangeArrowheads="1"/>
          </p:cNvSpPr>
          <p:nvPr/>
        </p:nvSpPr>
        <p:spPr bwMode="auto">
          <a:xfrm>
            <a:off x="152400" y="115888"/>
            <a:ext cx="8610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7.4 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动态电路的暂态分析概述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21578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/>
      <p:bldP spid="10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4487AF6-4B3B-48CB-8D4B-961753A920DA}" type="datetime1">
              <a:rPr lang="zh-CN" altLang="en-US" sz="1400" smtClean="0">
                <a:solidFill>
                  <a:srgbClr val="C000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2021/4/12</a:t>
            </a:fld>
            <a:endParaRPr lang="en-US" altLang="zh-CN" sz="1400">
              <a:solidFill>
                <a:srgbClr val="C00000"/>
              </a:solidFill>
              <a:ea typeface="宋体" panose="02010600030101010101" pitchFamily="2" charset="-122"/>
            </a:endParaRPr>
          </a:p>
        </p:txBody>
      </p:sp>
      <p:sp>
        <p:nvSpPr>
          <p:cNvPr id="21507" name="页脚占位符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49ABEB-EE64-42C7-B516-C61C820FEB17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325640" name="Object 8"/>
          <p:cNvGraphicFramePr>
            <a:graphicFrameLocks noChangeAspect="1"/>
          </p:cNvGraphicFramePr>
          <p:nvPr/>
        </p:nvGraphicFramePr>
        <p:xfrm>
          <a:off x="339725" y="1125538"/>
          <a:ext cx="3152775" cy="193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77" name="VISIO" r:id="rId3" imgW="1576237" imgH="966130" progId="Visio.Drawing.5">
                  <p:embed/>
                </p:oleObj>
              </mc:Choice>
              <mc:Fallback>
                <p:oleObj name="VISIO" r:id="rId3" imgW="1576237" imgH="966130" progId="Visio.Drawing.5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" y="1125538"/>
                        <a:ext cx="3152775" cy="193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6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643277"/>
              </p:ext>
            </p:extLst>
          </p:nvPr>
        </p:nvGraphicFramePr>
        <p:xfrm>
          <a:off x="4067944" y="1897013"/>
          <a:ext cx="3275013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78" name="Equation" r:id="rId5" imgW="1637589" imgH="393529" progId="Equation.3">
                  <p:embed/>
                </p:oleObj>
              </mc:Choice>
              <mc:Fallback>
                <p:oleObj name="Equation" r:id="rId5" imgW="1637589" imgH="393529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944" y="1897013"/>
                        <a:ext cx="3275013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64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2467880"/>
              </p:ext>
            </p:extLst>
          </p:nvPr>
        </p:nvGraphicFramePr>
        <p:xfrm>
          <a:off x="35496" y="3645024"/>
          <a:ext cx="3909626" cy="17621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79" name="VISIO" r:id="rId7" imgW="2197290" imgH="950794" progId="Visio.Drawing.5">
                  <p:embed/>
                </p:oleObj>
              </mc:Choice>
              <mc:Fallback>
                <p:oleObj name="VISIO" r:id="rId7" imgW="2197290" imgH="950794" progId="Visio.Drawing.5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96" y="3645024"/>
                        <a:ext cx="3909626" cy="17621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64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664915"/>
              </p:ext>
            </p:extLst>
          </p:nvPr>
        </p:nvGraphicFramePr>
        <p:xfrm>
          <a:off x="4004692" y="3796885"/>
          <a:ext cx="5103812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80" name="Equation" r:id="rId9" imgW="2552700" imgH="393700" progId="Equation.DSMT4">
                  <p:embed/>
                </p:oleObj>
              </mc:Choice>
              <mc:Fallback>
                <p:oleObj name="Equation" r:id="rId9" imgW="2552700" imgH="3937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4692" y="3796885"/>
                        <a:ext cx="5103812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564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241405"/>
              </p:ext>
            </p:extLst>
          </p:nvPr>
        </p:nvGraphicFramePr>
        <p:xfrm>
          <a:off x="4004692" y="4708110"/>
          <a:ext cx="357981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81" name="Equation" r:id="rId11" imgW="1790700" imgH="419100" progId="Equation.DSMT4">
                  <p:embed/>
                </p:oleObj>
              </mc:Choice>
              <mc:Fallback>
                <p:oleObj name="Equation" r:id="rId11" imgW="1790700" imgH="419100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04692" y="4708110"/>
                        <a:ext cx="3579812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5655" name="Rectangle 23"/>
          <p:cNvSpPr>
            <a:spLocks noChangeArrowheads="1"/>
          </p:cNvSpPr>
          <p:nvPr/>
        </p:nvSpPr>
        <p:spPr bwMode="auto">
          <a:xfrm>
            <a:off x="228600" y="655638"/>
            <a:ext cx="6359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rgbClr val="CC3300"/>
                </a:solidFill>
                <a:ea typeface="隶书" panose="02010509060101010101" pitchFamily="49" charset="-122"/>
              </a:rPr>
              <a:t>2. </a:t>
            </a:r>
            <a:r>
              <a:rPr lang="zh-CN" altLang="en-US" dirty="0">
                <a:solidFill>
                  <a:srgbClr val="CC3300"/>
                </a:solidFill>
                <a:ea typeface="隶书" panose="02010509060101010101" pitchFamily="49" charset="-122"/>
              </a:rPr>
              <a:t>微分方程　</a:t>
            </a:r>
            <a:r>
              <a:rPr lang="en-US" altLang="zh-CN" dirty="0">
                <a:solidFill>
                  <a:srgbClr val="CC3300"/>
                </a:solidFill>
                <a:ea typeface="隶书" panose="02010509060101010101" pitchFamily="49" charset="-122"/>
              </a:rPr>
              <a:t>Differential equation</a:t>
            </a:r>
          </a:p>
        </p:txBody>
      </p:sp>
      <p:sp>
        <p:nvSpPr>
          <p:cNvPr id="18" name="Rectangle 6"/>
          <p:cNvSpPr txBox="1">
            <a:spLocks noChangeArrowheads="1"/>
          </p:cNvSpPr>
          <p:nvPr/>
        </p:nvSpPr>
        <p:spPr bwMode="auto">
          <a:xfrm>
            <a:off x="152400" y="115888"/>
            <a:ext cx="8610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7.4 </a:t>
            </a:r>
            <a:r>
              <a:rPr lang="zh-CN" alt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动态电路的暂态分析概述</a:t>
            </a:r>
            <a:endParaRPr lang="en-US" altLang="zh-CN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12" name="Rectangle 23"/>
          <p:cNvSpPr>
            <a:spLocks noChangeArrowheads="1"/>
          </p:cNvSpPr>
          <p:nvPr/>
        </p:nvSpPr>
        <p:spPr bwMode="auto">
          <a:xfrm>
            <a:off x="3950415" y="2869077"/>
            <a:ext cx="3789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ea typeface="隶书" panose="02010509060101010101" pitchFamily="49" charset="-122"/>
              </a:rPr>
              <a:t>一阶微分方程 → 一阶电路</a:t>
            </a:r>
            <a:endParaRPr lang="en-US" altLang="zh-CN" dirty="0">
              <a:solidFill>
                <a:srgbClr val="FF0000"/>
              </a:solidFill>
              <a:ea typeface="隶书" panose="02010509060101010101" pitchFamily="49" charset="-122"/>
            </a:endParaRPr>
          </a:p>
        </p:txBody>
      </p: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4004692" y="5564444"/>
            <a:ext cx="3789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ea typeface="隶书" panose="02010509060101010101" pitchFamily="49" charset="-122"/>
              </a:rPr>
              <a:t>二阶微分方程 → 二阶电路</a:t>
            </a:r>
            <a:endParaRPr lang="en-US" altLang="zh-CN" dirty="0">
              <a:solidFill>
                <a:srgbClr val="FF0000"/>
              </a:solidFill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2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25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25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25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25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325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655" grpId="0" autoUpdateAnimBg="0"/>
      <p:bldP spid="12" grpId="0" autoUpdateAnimBg="0"/>
      <p:bldP spid="13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AF4D62-4AAF-46BA-B8AE-AC4923A40A31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2021/4/12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23555" name="页脚占位符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9C74645-3D3B-4E8F-919C-1A77E9BF7E16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23557" name="Rectangle 12"/>
          <p:cNvSpPr>
            <a:spLocks noChangeArrowheads="1"/>
          </p:cNvSpPr>
          <p:nvPr/>
        </p:nvSpPr>
        <p:spPr bwMode="auto">
          <a:xfrm>
            <a:off x="1258888" y="92075"/>
            <a:ext cx="6359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>
                <a:ea typeface="隶书" panose="02010509060101010101" pitchFamily="49" charset="-122"/>
              </a:rPr>
              <a:t>列写 微分方程</a:t>
            </a:r>
          </a:p>
        </p:txBody>
      </p:sp>
      <p:graphicFrame>
        <p:nvGraphicFramePr>
          <p:cNvPr id="23558" name="Object 15"/>
          <p:cNvGraphicFramePr>
            <a:graphicFrameLocks noChangeAspect="1"/>
          </p:cNvGraphicFramePr>
          <p:nvPr/>
        </p:nvGraphicFramePr>
        <p:xfrm>
          <a:off x="179388" y="620713"/>
          <a:ext cx="4248150" cy="2093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27" name="Visio" r:id="rId3" imgW="2288909" imgH="1167570" progId="Visio.Drawing.11">
                  <p:embed/>
                </p:oleObj>
              </mc:Choice>
              <mc:Fallback>
                <p:oleObj name="Visio" r:id="rId3" imgW="2288909" imgH="1167570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620713"/>
                        <a:ext cx="4248150" cy="2093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9" name="Rectangle 16"/>
          <p:cNvSpPr>
            <a:spLocks noChangeArrowheads="1"/>
          </p:cNvSpPr>
          <p:nvPr/>
        </p:nvSpPr>
        <p:spPr bwMode="auto">
          <a:xfrm>
            <a:off x="0" y="44450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chemeClr val="folHlink"/>
                </a:solidFill>
                <a:ea typeface="隶书" panose="02010509060101010101" pitchFamily="49" charset="-122"/>
              </a:rPr>
              <a:t>Practice</a:t>
            </a:r>
            <a:endParaRPr lang="zh-CN" altLang="zh-CN" sz="2800">
              <a:solidFill>
                <a:schemeClr val="folHlink"/>
              </a:solidFill>
              <a:ea typeface="隶书" panose="02010509060101010101" pitchFamily="49" charset="-122"/>
            </a:endParaRPr>
          </a:p>
        </p:txBody>
      </p:sp>
      <p:graphicFrame>
        <p:nvGraphicFramePr>
          <p:cNvPr id="356369" name="Object 17"/>
          <p:cNvGraphicFramePr>
            <a:graphicFrameLocks noChangeAspect="1"/>
          </p:cNvGraphicFramePr>
          <p:nvPr/>
        </p:nvGraphicFramePr>
        <p:xfrm>
          <a:off x="5003800" y="1052513"/>
          <a:ext cx="3276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28" name="Equation" r:id="rId5" imgW="1637589" imgH="393529" progId="Equation.DSMT4">
                  <p:embed/>
                </p:oleObj>
              </mc:Choice>
              <mc:Fallback>
                <p:oleObj name="Equation" r:id="rId5" imgW="1637589" imgH="393529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1052513"/>
                        <a:ext cx="32766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6370" name="Object 18"/>
          <p:cNvGraphicFramePr>
            <a:graphicFrameLocks noChangeAspect="1"/>
          </p:cNvGraphicFramePr>
          <p:nvPr/>
        </p:nvGraphicFramePr>
        <p:xfrm>
          <a:off x="5075238" y="1916113"/>
          <a:ext cx="2641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29" name="Equation" r:id="rId7" imgW="1320227" imgH="393529" progId="Equation.DSMT4">
                  <p:embed/>
                </p:oleObj>
              </mc:Choice>
              <mc:Fallback>
                <p:oleObj name="Equation" r:id="rId7" imgW="1320227" imgH="393529" progId="Equation.DSMT4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5238" y="1916113"/>
                        <a:ext cx="26416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6371" name="Rectangle 19"/>
          <p:cNvSpPr>
            <a:spLocks noChangeArrowheads="1"/>
          </p:cNvSpPr>
          <p:nvPr/>
        </p:nvSpPr>
        <p:spPr bwMode="auto">
          <a:xfrm>
            <a:off x="5003800" y="476250"/>
            <a:ext cx="196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>
                <a:ea typeface="隶书" panose="02010509060101010101" pitchFamily="49" charset="-122"/>
              </a:rPr>
              <a:t>KVL  </a:t>
            </a:r>
            <a:r>
              <a:rPr lang="zh-CN" altLang="en-US">
                <a:ea typeface="隶书" panose="02010509060101010101" pitchFamily="49" charset="-122"/>
              </a:rPr>
              <a:t>、</a:t>
            </a:r>
            <a:r>
              <a:rPr lang="en-US" altLang="zh-CN">
                <a:ea typeface="隶书" panose="02010509060101010101" pitchFamily="49" charset="-122"/>
              </a:rPr>
              <a:t>KCL:</a:t>
            </a:r>
          </a:p>
        </p:txBody>
      </p:sp>
      <p:graphicFrame>
        <p:nvGraphicFramePr>
          <p:cNvPr id="356372" name="Object 20"/>
          <p:cNvGraphicFramePr>
            <a:graphicFrameLocks noChangeAspect="1"/>
          </p:cNvGraphicFramePr>
          <p:nvPr/>
        </p:nvGraphicFramePr>
        <p:xfrm>
          <a:off x="684213" y="2924175"/>
          <a:ext cx="7696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30" name="Equation" r:id="rId9" imgW="3848100" imgH="393700" progId="Equation.DSMT4">
                  <p:embed/>
                </p:oleObj>
              </mc:Choice>
              <mc:Fallback>
                <p:oleObj name="Equation" r:id="rId9" imgW="3848100" imgH="393700" progId="Equation.DSMT4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924175"/>
                        <a:ext cx="7696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6373" name="Object 21"/>
          <p:cNvGraphicFramePr>
            <a:graphicFrameLocks noChangeAspect="1"/>
          </p:cNvGraphicFramePr>
          <p:nvPr/>
        </p:nvGraphicFramePr>
        <p:xfrm>
          <a:off x="539750" y="3860800"/>
          <a:ext cx="45720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31" name="Equation" r:id="rId11" imgW="2286000" imgH="419100" progId="Equation.DSMT4">
                  <p:embed/>
                </p:oleObj>
              </mc:Choice>
              <mc:Fallback>
                <p:oleObj name="Equation" r:id="rId11" imgW="2286000" imgH="419100" progId="Equation.DSMT4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860800"/>
                        <a:ext cx="45720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6374" name="Object 22"/>
          <p:cNvGraphicFramePr>
            <a:graphicFrameLocks noChangeAspect="1"/>
          </p:cNvGraphicFramePr>
          <p:nvPr/>
        </p:nvGraphicFramePr>
        <p:xfrm>
          <a:off x="539750" y="4868863"/>
          <a:ext cx="60452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32" name="Equation" r:id="rId13" imgW="3022600" imgH="419100" progId="Equation.DSMT4">
                  <p:embed/>
                </p:oleObj>
              </mc:Choice>
              <mc:Fallback>
                <p:oleObj name="Equation" r:id="rId13" imgW="3022600" imgH="419100" progId="Equation.DSMT4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4868863"/>
                        <a:ext cx="60452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6375" name="Object 23"/>
          <p:cNvGraphicFramePr>
            <a:graphicFrameLocks noChangeAspect="1"/>
          </p:cNvGraphicFramePr>
          <p:nvPr/>
        </p:nvGraphicFramePr>
        <p:xfrm>
          <a:off x="590550" y="5805488"/>
          <a:ext cx="5943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33" name="Equation" r:id="rId15" imgW="2971800" imgH="419100" progId="Equation.DSMT4">
                  <p:embed/>
                </p:oleObj>
              </mc:Choice>
              <mc:Fallback>
                <p:oleObj name="Equation" r:id="rId15" imgW="2971800" imgH="4191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0550" y="5805488"/>
                        <a:ext cx="59436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6376" name="Rectangle 24"/>
          <p:cNvSpPr>
            <a:spLocks noChangeArrowheads="1"/>
          </p:cNvSpPr>
          <p:nvPr/>
        </p:nvSpPr>
        <p:spPr bwMode="auto">
          <a:xfrm>
            <a:off x="5003800" y="1844675"/>
            <a:ext cx="790575" cy="8636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sp>
        <p:nvSpPr>
          <p:cNvPr id="356377" name="Rectangle 25"/>
          <p:cNvSpPr>
            <a:spLocks noChangeArrowheads="1"/>
          </p:cNvSpPr>
          <p:nvPr/>
        </p:nvSpPr>
        <p:spPr bwMode="auto">
          <a:xfrm>
            <a:off x="7523163" y="1052513"/>
            <a:ext cx="790575" cy="8636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56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56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56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6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6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6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56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356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56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356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356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6371" grpId="0"/>
      <p:bldP spid="356376" grpId="0" animBg="1"/>
      <p:bldP spid="35637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0" name="Group 2"/>
          <p:cNvGrpSpPr>
            <a:grpSpLocks/>
          </p:cNvGrpSpPr>
          <p:nvPr/>
        </p:nvGrpSpPr>
        <p:grpSpPr bwMode="auto">
          <a:xfrm>
            <a:off x="6406905" y="3446450"/>
            <a:ext cx="2025650" cy="1460500"/>
            <a:chOff x="3940" y="2039"/>
            <a:chExt cx="1276" cy="920"/>
          </a:xfrm>
        </p:grpSpPr>
        <p:sp>
          <p:nvSpPr>
            <p:cNvPr id="43011" name="Text Box 3"/>
            <p:cNvSpPr txBox="1">
              <a:spLocks noChangeArrowheads="1"/>
            </p:cNvSpPr>
            <p:nvPr/>
          </p:nvSpPr>
          <p:spPr bwMode="auto">
            <a:xfrm>
              <a:off x="3980" y="2671"/>
              <a:ext cx="10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时域分析法</a:t>
              </a:r>
            </a:p>
          </p:txBody>
        </p:sp>
        <p:sp>
          <p:nvSpPr>
            <p:cNvPr id="43012" name="Text Box 4"/>
            <p:cNvSpPr txBox="1">
              <a:spLocks noChangeArrowheads="1"/>
            </p:cNvSpPr>
            <p:nvPr/>
          </p:nvSpPr>
          <p:spPr bwMode="auto">
            <a:xfrm>
              <a:off x="3940" y="2335"/>
              <a:ext cx="1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zh-CN" altLang="en-US" sz="2400" b="1" dirty="0">
                  <a:latin typeface="Times New Roman" panose="02020603050405020304" pitchFamily="18" charset="0"/>
                </a:rPr>
                <a:t>复频域分析法</a:t>
              </a:r>
            </a:p>
          </p:txBody>
        </p:sp>
        <p:sp>
          <p:nvSpPr>
            <p:cNvPr id="43013" name="Rectangle 5"/>
            <p:cNvSpPr>
              <a:spLocks noChangeArrowheads="1"/>
            </p:cNvSpPr>
            <p:nvPr/>
          </p:nvSpPr>
          <p:spPr bwMode="auto">
            <a:xfrm>
              <a:off x="3980" y="2039"/>
              <a:ext cx="10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时域分析法</a:t>
              </a:r>
            </a:p>
          </p:txBody>
        </p:sp>
      </p:grpSp>
      <p:grpSp>
        <p:nvGrpSpPr>
          <p:cNvPr id="43014" name="Group 6"/>
          <p:cNvGrpSpPr>
            <a:grpSpLocks/>
          </p:cNvGrpSpPr>
          <p:nvPr/>
        </p:nvGrpSpPr>
        <p:grpSpPr bwMode="auto">
          <a:xfrm>
            <a:off x="78283" y="3440110"/>
            <a:ext cx="6370641" cy="2078038"/>
            <a:chOff x="-485" y="2079"/>
            <a:chExt cx="4013" cy="1309"/>
          </a:xfrm>
        </p:grpSpPr>
        <p:sp>
          <p:nvSpPr>
            <p:cNvPr id="43015" name="Text Box 7"/>
            <p:cNvSpPr txBox="1">
              <a:spLocks noChangeArrowheads="1"/>
            </p:cNvSpPr>
            <p:nvPr/>
          </p:nvSpPr>
          <p:spPr bwMode="auto">
            <a:xfrm>
              <a:off x="699" y="2079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经典法</a:t>
              </a:r>
            </a:p>
          </p:txBody>
        </p:sp>
        <p:sp>
          <p:nvSpPr>
            <p:cNvPr id="43016" name="Text Box 8"/>
            <p:cNvSpPr txBox="1">
              <a:spLocks noChangeArrowheads="1"/>
            </p:cNvSpPr>
            <p:nvPr/>
          </p:nvSpPr>
          <p:spPr bwMode="auto">
            <a:xfrm>
              <a:off x="-485" y="2377"/>
              <a:ext cx="40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zh-CN" altLang="en-US" sz="2400" b="1" dirty="0">
                  <a:latin typeface="Times New Roman" panose="02020603050405020304" pitchFamily="18" charset="0"/>
                </a:rPr>
                <a:t>拉普拉斯变换法（运算电路）（教材第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17</a:t>
              </a:r>
              <a:r>
                <a:rPr kumimoji="1" lang="zh-CN" altLang="en-US" sz="2400" b="1" dirty="0">
                  <a:latin typeface="Times New Roman" panose="02020603050405020304" pitchFamily="18" charset="0"/>
                </a:rPr>
                <a:t>章）</a:t>
              </a:r>
            </a:p>
          </p:txBody>
        </p:sp>
        <p:sp>
          <p:nvSpPr>
            <p:cNvPr id="43017" name="Text Box 9"/>
            <p:cNvSpPr txBox="1">
              <a:spLocks noChangeArrowheads="1"/>
            </p:cNvSpPr>
            <p:nvPr/>
          </p:nvSpPr>
          <p:spPr bwMode="auto">
            <a:xfrm>
              <a:off x="68" y="2725"/>
              <a:ext cx="270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状态变量法</a:t>
              </a:r>
              <a:r>
                <a:rPr lang="zh-CN" altLang="en-US" sz="2400" b="1" dirty="0"/>
                <a:t>（教材第</a:t>
              </a:r>
              <a:r>
                <a:rPr lang="en-US" altLang="zh-CN" sz="2400" b="1" dirty="0"/>
                <a:t>18</a:t>
              </a:r>
              <a:r>
                <a:rPr lang="zh-CN" altLang="en-US" sz="2400" b="1" dirty="0"/>
                <a:t>章）</a:t>
              </a:r>
              <a:endPara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018" name="Text Box 10"/>
            <p:cNvSpPr txBox="1">
              <a:spLocks noChangeArrowheads="1"/>
            </p:cNvSpPr>
            <p:nvPr/>
          </p:nvSpPr>
          <p:spPr bwMode="auto">
            <a:xfrm>
              <a:off x="439" y="3100"/>
              <a:ext cx="21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zh-CN" altLang="en-US" sz="2400" b="1" dirty="0">
                  <a:latin typeface="Times New Roman" panose="02020603050405020304" pitchFamily="18" charset="0"/>
                </a:rPr>
                <a:t>数值</a:t>
              </a:r>
              <a:r>
                <a:rPr lang="zh-CN" altLang="en-US" sz="2400" b="1" dirty="0"/>
                <a:t>法（教材第</a:t>
              </a:r>
              <a:r>
                <a:rPr lang="en-US" altLang="zh-CN" sz="2400" b="1" dirty="0"/>
                <a:t>19</a:t>
              </a:r>
              <a:r>
                <a:rPr lang="zh-CN" altLang="en-US" sz="2400" b="1" dirty="0"/>
                <a:t>章）</a:t>
              </a:r>
              <a:endParaRPr kumimoji="1" lang="zh-CN" altLang="en-US" sz="24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3021" name="Group 13"/>
          <p:cNvGrpSpPr>
            <a:grpSpLocks/>
          </p:cNvGrpSpPr>
          <p:nvPr/>
        </p:nvGrpSpPr>
        <p:grpSpPr bwMode="auto">
          <a:xfrm>
            <a:off x="1757363" y="1339852"/>
            <a:ext cx="3859213" cy="477838"/>
            <a:chOff x="1113" y="835"/>
            <a:chExt cx="2431" cy="301"/>
          </a:xfrm>
        </p:grpSpPr>
        <p:sp>
          <p:nvSpPr>
            <p:cNvPr id="43022" name="Text Box 14"/>
            <p:cNvSpPr txBox="1">
              <a:spLocks noChangeArrowheads="1"/>
            </p:cNvSpPr>
            <p:nvPr/>
          </p:nvSpPr>
          <p:spPr bwMode="auto">
            <a:xfrm>
              <a:off x="1113" y="835"/>
              <a:ext cx="80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zh-CN" altLang="en-US" sz="2400" b="1" dirty="0">
                  <a:latin typeface="Times New Roman" panose="02020603050405020304" pitchFamily="18" charset="0"/>
                </a:rPr>
                <a:t>激励 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f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(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t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)</a:t>
              </a:r>
              <a:endParaRPr kumimoji="1"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43023" name="Text Box 15"/>
            <p:cNvSpPr txBox="1">
              <a:spLocks noChangeArrowheads="1"/>
            </p:cNvSpPr>
            <p:nvPr/>
          </p:nvSpPr>
          <p:spPr bwMode="auto">
            <a:xfrm>
              <a:off x="2721" y="845"/>
              <a:ext cx="82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zh-CN" altLang="en-US" sz="2400" b="1" dirty="0">
                  <a:latin typeface="Times New Roman" panose="02020603050405020304" pitchFamily="18" charset="0"/>
                </a:rPr>
                <a:t>响应 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y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(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t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)</a:t>
              </a:r>
              <a:endParaRPr kumimoji="1" lang="en-US" altLang="zh-CN" sz="2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1" name="Rectangle 94"/>
          <p:cNvSpPr>
            <a:spLocks noChangeArrowheads="1"/>
          </p:cNvSpPr>
          <p:nvPr/>
        </p:nvSpPr>
        <p:spPr bwMode="auto">
          <a:xfrm>
            <a:off x="395536" y="616631"/>
            <a:ext cx="626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dirty="0">
                <a:ea typeface="隶书" panose="02010509060101010101" pitchFamily="49" charset="-122"/>
              </a:rPr>
              <a:t>n</a:t>
            </a:r>
            <a:r>
              <a:rPr lang="zh-CN" altLang="en-US" dirty="0">
                <a:ea typeface="隶书" panose="02010509060101010101" pitchFamily="49" charset="-122"/>
              </a:rPr>
              <a:t>阶线性时不变动态电路的微分方程： </a:t>
            </a:r>
          </a:p>
        </p:txBody>
      </p:sp>
      <p:graphicFrame>
        <p:nvGraphicFramePr>
          <p:cNvPr id="22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0730540"/>
              </p:ext>
            </p:extLst>
          </p:nvPr>
        </p:nvGraphicFramePr>
        <p:xfrm>
          <a:off x="1069976" y="2078960"/>
          <a:ext cx="6408738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1" name="Equation" r:id="rId4" imgW="2971800" imgH="419100" progId="Equation.DSMT4">
                  <p:embed/>
                </p:oleObj>
              </mc:Choice>
              <mc:Fallback>
                <p:oleObj name="Equation" r:id="rId4" imgW="2971800" imgH="419100" progId="Equation.DSMT4">
                  <p:embed/>
                  <p:pic>
                    <p:nvPicPr>
                      <p:cNvPr id="326748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6" y="2078960"/>
                        <a:ext cx="6408738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8BE203D3-958A-45FE-B064-0427404D717B}"/>
              </a:ext>
            </a:extLst>
          </p:cNvPr>
          <p:cNvSpPr txBox="1"/>
          <p:nvPr/>
        </p:nvSpPr>
        <p:spPr>
          <a:xfrm>
            <a:off x="140355" y="6225936"/>
            <a:ext cx="8648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学有余力的学生，在学完电路理论课之后，可以自学，更好地提升专业水平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72AFE31-F059-4F49-9163-70B96B76ED4B}"/>
              </a:ext>
            </a:extLst>
          </p:cNvPr>
          <p:cNvCxnSpPr/>
          <p:nvPr/>
        </p:nvCxnSpPr>
        <p:spPr bwMode="auto">
          <a:xfrm>
            <a:off x="395536" y="3897310"/>
            <a:ext cx="8138160" cy="36000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475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ChangeArrowheads="1"/>
          </p:cNvSpPr>
          <p:nvPr/>
        </p:nvSpPr>
        <p:spPr bwMode="auto">
          <a:xfrm>
            <a:off x="215900" y="188640"/>
            <a:ext cx="3995738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</a:rPr>
              <a:t>单位阶跃函数的延迟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1966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4990846"/>
              </p:ext>
            </p:extLst>
          </p:nvPr>
        </p:nvGraphicFramePr>
        <p:xfrm>
          <a:off x="4257675" y="980728"/>
          <a:ext cx="3052763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2" name="Equation" r:id="rId4" imgW="1346040" imgH="482400" progId="Equation.DSMT4">
                  <p:embed/>
                </p:oleObj>
              </mc:Choice>
              <mc:Fallback>
                <p:oleObj name="Equation" r:id="rId4" imgW="1346040" imgH="482400" progId="Equation.DSMT4">
                  <p:embed/>
                  <p:pic>
                    <p:nvPicPr>
                      <p:cNvPr id="1966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7675" y="980728"/>
                        <a:ext cx="3052763" cy="1090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6612" name="Rectangle 4"/>
          <p:cNvSpPr>
            <a:spLocks noChangeArrowheads="1"/>
          </p:cNvSpPr>
          <p:nvPr/>
        </p:nvSpPr>
        <p:spPr bwMode="auto">
          <a:xfrm>
            <a:off x="827584" y="2420888"/>
            <a:ext cx="5807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</a:rPr>
              <a:t>单位阶跃函数的反转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59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6527218"/>
              </p:ext>
            </p:extLst>
          </p:nvPr>
        </p:nvGraphicFramePr>
        <p:xfrm>
          <a:off x="990600" y="620688"/>
          <a:ext cx="3168650" cy="206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3" name="Visio" r:id="rId6" imgW="1641634" imgH="1068991" progId="Visio.Drawing.11">
                  <p:embed/>
                </p:oleObj>
              </mc:Choice>
              <mc:Fallback>
                <p:oleObj name="Visio" r:id="rId6" imgW="1641634" imgH="1068991" progId="Visio.Drawing.11">
                  <p:embed/>
                  <p:pic>
                    <p:nvPicPr>
                      <p:cNvPr id="225336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620688"/>
                        <a:ext cx="3168650" cy="206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6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518785"/>
              </p:ext>
            </p:extLst>
          </p:nvPr>
        </p:nvGraphicFramePr>
        <p:xfrm>
          <a:off x="1469232" y="2924944"/>
          <a:ext cx="2376487" cy="1814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4" name="Visio" r:id="rId8" imgW="1240869" imgH="947261" progId="Visio.Drawing.11">
                  <p:embed/>
                </p:oleObj>
              </mc:Choice>
              <mc:Fallback>
                <p:oleObj name="Visio" r:id="rId8" imgW="1240869" imgH="947261" progId="Visio.Drawing.11">
                  <p:embed/>
                  <p:pic>
                    <p:nvPicPr>
                      <p:cNvPr id="225345" name="Object 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9232" y="2924944"/>
                        <a:ext cx="2376487" cy="1814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972275"/>
              </p:ext>
            </p:extLst>
          </p:nvPr>
        </p:nvGraphicFramePr>
        <p:xfrm>
          <a:off x="4355976" y="3259634"/>
          <a:ext cx="3109913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5" name="Equation" r:id="rId10" imgW="1371600" imgH="457200" progId="Equation.DSMT4">
                  <p:embed/>
                </p:oleObj>
              </mc:Choice>
              <mc:Fallback>
                <p:oleObj name="Equation" r:id="rId10" imgW="1371600" imgH="457200" progId="Equation.DSMT4">
                  <p:embed/>
                  <p:pic>
                    <p:nvPicPr>
                      <p:cNvPr id="1966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5976" y="3259634"/>
                        <a:ext cx="3109913" cy="1033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463040"/>
              </p:ext>
            </p:extLst>
          </p:nvPr>
        </p:nvGraphicFramePr>
        <p:xfrm>
          <a:off x="991292" y="5445224"/>
          <a:ext cx="3200400" cy="966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6" name="Equation" r:id="rId12" imgW="1511300" imgH="457200" progId="Equation.DSMT4">
                  <p:embed/>
                </p:oleObj>
              </mc:Choice>
              <mc:Fallback>
                <p:oleObj name="Equation" r:id="rId12" imgW="1511300" imgH="457200" progId="Equation.DSMT4">
                  <p:embed/>
                  <p:pic>
                    <p:nvPicPr>
                      <p:cNvPr id="248871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292" y="5445224"/>
                        <a:ext cx="3200400" cy="966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 Box 41"/>
          <p:cNvSpPr txBox="1">
            <a:spLocks noChangeArrowheads="1"/>
          </p:cNvSpPr>
          <p:nvPr/>
        </p:nvSpPr>
        <p:spPr bwMode="auto">
          <a:xfrm>
            <a:off x="899592" y="4772000"/>
            <a:ext cx="7058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chemeClr val="folHlink"/>
                </a:solidFill>
                <a:ea typeface="隶书" panose="02010509060101010101" pitchFamily="49" charset="-122"/>
              </a:rPr>
              <a:t>单位阶跃函数的应用</a:t>
            </a:r>
            <a:r>
              <a:rPr lang="en-US" altLang="zh-CN" dirty="0">
                <a:solidFill>
                  <a:schemeClr val="folHlink"/>
                </a:solidFill>
                <a:ea typeface="隶书" panose="02010509060101010101" pitchFamily="49" charset="-122"/>
              </a:rPr>
              <a:t>——</a:t>
            </a:r>
            <a:r>
              <a:rPr lang="zh-CN" altLang="en-US" dirty="0">
                <a:solidFill>
                  <a:schemeClr val="folHlink"/>
                </a:solidFill>
                <a:ea typeface="隶书" panose="02010509060101010101" pitchFamily="49" charset="-122"/>
              </a:rPr>
              <a:t>表达波形 </a:t>
            </a:r>
          </a:p>
        </p:txBody>
      </p:sp>
      <p:graphicFrame>
        <p:nvGraphicFramePr>
          <p:cNvPr id="64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801450"/>
              </p:ext>
            </p:extLst>
          </p:nvPr>
        </p:nvGraphicFramePr>
        <p:xfrm>
          <a:off x="5240985" y="5680968"/>
          <a:ext cx="2808287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7" name="Equation" r:id="rId14" imgW="1295400" imgH="228600" progId="Equation.DSMT4">
                  <p:embed/>
                </p:oleObj>
              </mc:Choice>
              <mc:Fallback>
                <p:oleObj name="Equation" r:id="rId14" imgW="1295400" imgH="228600" progId="Equation.DSMT4">
                  <p:embed/>
                  <p:pic>
                    <p:nvPicPr>
                      <p:cNvPr id="248874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0985" y="5680968"/>
                        <a:ext cx="2808287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Line 45"/>
          <p:cNvSpPr>
            <a:spLocks noChangeShapeType="1"/>
          </p:cNvSpPr>
          <p:nvPr/>
        </p:nvSpPr>
        <p:spPr bwMode="auto">
          <a:xfrm>
            <a:off x="4355976" y="5934141"/>
            <a:ext cx="720725" cy="0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316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6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66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12" grpId="0" build="p" autoUpdateAnimBg="0"/>
      <p:bldP spid="6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7419468"/>
              </p:ext>
            </p:extLst>
          </p:nvPr>
        </p:nvGraphicFramePr>
        <p:xfrm>
          <a:off x="899592" y="404664"/>
          <a:ext cx="6408738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6" name="Equation" r:id="rId3" imgW="2971800" imgH="419100" progId="Equation.DSMT4">
                  <p:embed/>
                </p:oleObj>
              </mc:Choice>
              <mc:Fallback>
                <p:oleObj name="Equation" r:id="rId3" imgW="2971800" imgH="419100" progId="Equation.DSMT4">
                  <p:embed/>
                  <p:pic>
                    <p:nvPicPr>
                      <p:cNvPr id="22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04664"/>
                        <a:ext cx="6408738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94"/>
          <p:cNvSpPr>
            <a:spLocks noChangeArrowheads="1"/>
          </p:cNvSpPr>
          <p:nvPr/>
        </p:nvSpPr>
        <p:spPr bwMode="auto">
          <a:xfrm>
            <a:off x="907003" y="5288669"/>
            <a:ext cx="626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ea typeface="隶书" panose="02010509060101010101" pitchFamily="49" charset="-122"/>
              </a:rPr>
              <a:t>系数</a:t>
            </a:r>
            <a:r>
              <a:rPr lang="en-US" altLang="zh-CN" dirty="0">
                <a:ea typeface="隶书" panose="02010509060101010101" pitchFamily="49" charset="-122"/>
              </a:rPr>
              <a:t>k</a:t>
            </a:r>
            <a:r>
              <a:rPr lang="zh-CN" altLang="en-US" dirty="0">
                <a:ea typeface="隶书" panose="02010509060101010101" pitchFamily="49" charset="-122"/>
              </a:rPr>
              <a:t>的确定：初始条件</a:t>
            </a:r>
          </a:p>
        </p:txBody>
      </p:sp>
      <p:graphicFrame>
        <p:nvGraphicFramePr>
          <p:cNvPr id="7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385901"/>
              </p:ext>
            </p:extLst>
          </p:nvPr>
        </p:nvGraphicFramePr>
        <p:xfrm>
          <a:off x="1843107" y="5720717"/>
          <a:ext cx="4765675" cy="903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7" name="Equation" r:id="rId5" imgW="2209680" imgH="419040" progId="Equation.DSMT4">
                  <p:embed/>
                </p:oleObj>
              </mc:Choice>
              <mc:Fallback>
                <p:oleObj name="Equation" r:id="rId5" imgW="2209680" imgH="419040" progId="Equation.DSMT4">
                  <p:embed/>
                  <p:pic>
                    <p:nvPicPr>
                      <p:cNvPr id="5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3107" y="5720717"/>
                        <a:ext cx="4765675" cy="903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94"/>
          <p:cNvSpPr>
            <a:spLocks noChangeArrowheads="1"/>
          </p:cNvSpPr>
          <p:nvPr/>
        </p:nvSpPr>
        <p:spPr bwMode="auto">
          <a:xfrm>
            <a:off x="870789" y="1589490"/>
            <a:ext cx="158417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ea typeface="隶书" panose="02010509060101010101" pitchFamily="49" charset="-122"/>
              </a:rPr>
              <a:t>解的形式：</a:t>
            </a:r>
          </a:p>
        </p:txBody>
      </p:sp>
      <p:graphicFrame>
        <p:nvGraphicFramePr>
          <p:cNvPr id="9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739647"/>
              </p:ext>
            </p:extLst>
          </p:nvPr>
        </p:nvGraphicFramePr>
        <p:xfrm>
          <a:off x="2815005" y="1556792"/>
          <a:ext cx="2957512" cy="519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8" name="Equation" r:id="rId7" imgW="1371600" imgH="241200" progId="Equation.DSMT4">
                  <p:embed/>
                </p:oleObj>
              </mc:Choice>
              <mc:Fallback>
                <p:oleObj name="Equation" r:id="rId7" imgW="1371600" imgH="241200" progId="Equation.DSMT4">
                  <p:embed/>
                  <p:pic>
                    <p:nvPicPr>
                      <p:cNvPr id="5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5005" y="1556792"/>
                        <a:ext cx="2957512" cy="519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4"/>
          <p:cNvSpPr>
            <a:spLocks noChangeArrowheads="1"/>
          </p:cNvSpPr>
          <p:nvPr/>
        </p:nvSpPr>
        <p:spPr bwMode="auto">
          <a:xfrm>
            <a:off x="2526973" y="2365983"/>
            <a:ext cx="21416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ea typeface="隶书" panose="02010509060101010101" pitchFamily="49" charset="-122"/>
              </a:rPr>
              <a:t>齐次方程通解</a:t>
            </a:r>
          </a:p>
        </p:txBody>
      </p:sp>
      <p:sp>
        <p:nvSpPr>
          <p:cNvPr id="11" name="Rectangle 94"/>
          <p:cNvSpPr>
            <a:spLocks noChangeArrowheads="1"/>
          </p:cNvSpPr>
          <p:nvPr/>
        </p:nvSpPr>
        <p:spPr bwMode="auto">
          <a:xfrm>
            <a:off x="4831229" y="2365982"/>
            <a:ext cx="24300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ea typeface="隶书" panose="02010509060101010101" pitchFamily="49" charset="-122"/>
              </a:rPr>
              <a:t>非齐次方程特解</a:t>
            </a:r>
          </a:p>
        </p:txBody>
      </p:sp>
      <p:cxnSp>
        <p:nvCxnSpPr>
          <p:cNvPr id="13" name="直接箭头连接符 12"/>
          <p:cNvCxnSpPr/>
          <p:nvPr/>
        </p:nvCxnSpPr>
        <p:spPr bwMode="auto">
          <a:xfrm>
            <a:off x="4039141" y="2075904"/>
            <a:ext cx="0" cy="359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 bwMode="auto">
          <a:xfrm>
            <a:off x="5263277" y="2075904"/>
            <a:ext cx="0" cy="359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 bwMode="auto">
          <a:xfrm>
            <a:off x="4039141" y="2827647"/>
            <a:ext cx="0" cy="359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 bwMode="auto">
          <a:xfrm>
            <a:off x="5272635" y="2827647"/>
            <a:ext cx="0" cy="359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94"/>
          <p:cNvSpPr>
            <a:spLocks noChangeArrowheads="1"/>
          </p:cNvSpPr>
          <p:nvPr/>
        </p:nvSpPr>
        <p:spPr bwMode="auto">
          <a:xfrm>
            <a:off x="4831229" y="3311674"/>
            <a:ext cx="24300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ea typeface="隶书" panose="02010509060101010101" pitchFamily="49" charset="-122"/>
              </a:rPr>
              <a:t>t</a:t>
            </a:r>
            <a:r>
              <a:rPr lang="zh-CN" altLang="en-US" dirty="0">
                <a:solidFill>
                  <a:srgbClr val="FF0000"/>
                </a:solidFill>
                <a:ea typeface="隶书" panose="02010509060101010101" pitchFamily="49" charset="-122"/>
              </a:rPr>
              <a:t>→∞稳态解</a:t>
            </a:r>
          </a:p>
        </p:txBody>
      </p:sp>
      <p:graphicFrame>
        <p:nvGraphicFramePr>
          <p:cNvPr id="18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244469"/>
              </p:ext>
            </p:extLst>
          </p:nvPr>
        </p:nvGraphicFramePr>
        <p:xfrm>
          <a:off x="2188651" y="3066332"/>
          <a:ext cx="219075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9" name="Equation" r:id="rId9" imgW="1015920" imgH="431640" progId="Equation.DSMT4">
                  <p:embed/>
                </p:oleObj>
              </mc:Choice>
              <mc:Fallback>
                <p:oleObj name="Equation" r:id="rId9" imgW="1015920" imgH="431640" progId="Equation.DSMT4">
                  <p:embed/>
                  <p:pic>
                    <p:nvPicPr>
                      <p:cNvPr id="9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88651" y="3066332"/>
                        <a:ext cx="2190750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直接箭头连接符 18"/>
          <p:cNvCxnSpPr/>
          <p:nvPr/>
        </p:nvCxnSpPr>
        <p:spPr bwMode="auto">
          <a:xfrm>
            <a:off x="4039141" y="3815269"/>
            <a:ext cx="0" cy="35949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0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219000"/>
              </p:ext>
            </p:extLst>
          </p:nvPr>
        </p:nvGraphicFramePr>
        <p:xfrm>
          <a:off x="1806893" y="4174768"/>
          <a:ext cx="2738437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70" name="Equation" r:id="rId11" imgW="1269720" imgH="241200" progId="Equation.DSMT4">
                  <p:embed/>
                </p:oleObj>
              </mc:Choice>
              <mc:Fallback>
                <p:oleObj name="Equation" r:id="rId11" imgW="1269720" imgH="241200" progId="Equation.DSMT4">
                  <p:embed/>
                  <p:pic>
                    <p:nvPicPr>
                      <p:cNvPr id="18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893" y="4174768"/>
                        <a:ext cx="2738437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9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8319187"/>
              </p:ext>
            </p:extLst>
          </p:nvPr>
        </p:nvGraphicFramePr>
        <p:xfrm>
          <a:off x="866558" y="4636867"/>
          <a:ext cx="3643313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71" name="Equation" r:id="rId13" imgW="1688760" imgH="241200" progId="Equation.DSMT4">
                  <p:embed/>
                </p:oleObj>
              </mc:Choice>
              <mc:Fallback>
                <p:oleObj name="Equation" r:id="rId13" imgW="1688760" imgH="241200" progId="Equation.DSMT4">
                  <p:embed/>
                  <p:pic>
                    <p:nvPicPr>
                      <p:cNvPr id="20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558" y="4636867"/>
                        <a:ext cx="3643313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625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1" grpId="0"/>
      <p:bldP spid="1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793976-C1EE-41E7-A2C9-CA18AE33D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648E5A-CF64-4266-932E-274557207202}" type="datetime1">
              <a:rPr lang="zh-CN" altLang="en-US" smtClean="0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B0F1A2-1570-4D6C-933C-5C806AF5D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BACEDF-C2D6-4EBF-90C8-D2527828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9A88-BB01-4C3C-B2FB-163983272EDA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FD7C14-14CB-4B45-BE34-5D5C419D3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249088" y="2491984"/>
            <a:ext cx="8784773" cy="3947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512DF9-E4AE-4ED7-8492-62B623E53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64" y="620688"/>
            <a:ext cx="8439472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70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611188" y="1412875"/>
            <a:ext cx="3529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一、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= 0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与</a:t>
            </a:r>
            <a:r>
              <a:rPr kumimoji="1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t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= 0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的概念</a:t>
            </a:r>
          </a:p>
        </p:txBody>
      </p:sp>
      <p:sp>
        <p:nvSpPr>
          <p:cNvPr id="53251" name="Text Box 3"/>
          <p:cNvSpPr txBox="1">
            <a:spLocks noChangeArrowheads="1"/>
          </p:cNvSpPr>
          <p:nvPr/>
        </p:nvSpPr>
        <p:spPr bwMode="auto">
          <a:xfrm>
            <a:off x="1116013" y="2276475"/>
            <a:ext cx="3060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</a:rPr>
              <a:t>换路在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>
                <a:latin typeface="Times New Roman" panose="02020603050405020304" pitchFamily="18" charset="0"/>
              </a:rPr>
              <a:t>=0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时刻进行</a:t>
            </a:r>
          </a:p>
        </p:txBody>
      </p:sp>
      <p:sp>
        <p:nvSpPr>
          <p:cNvPr id="53252" name="Text Box 4"/>
          <p:cNvSpPr txBox="1">
            <a:spLocks noChangeArrowheads="1"/>
          </p:cNvSpPr>
          <p:nvPr/>
        </p:nvSpPr>
        <p:spPr bwMode="auto">
          <a:xfrm>
            <a:off x="1439863" y="2998788"/>
            <a:ext cx="3311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-</a:t>
            </a:r>
            <a:r>
              <a:rPr kumimoji="1" lang="en-US" altLang="zh-CN" sz="2400" b="1" baseline="30000" dirty="0">
                <a:latin typeface="Times New Roman" panose="02020603050405020304" pitchFamily="18" charset="0"/>
              </a:rPr>
              <a:t>       </a:t>
            </a:r>
            <a:r>
              <a:rPr kumimoji="1" lang="en-US" altLang="zh-CN" sz="2400" b="1" i="1" dirty="0"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 = 0 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的前一瞬间</a:t>
            </a:r>
          </a:p>
        </p:txBody>
      </p:sp>
      <p:sp>
        <p:nvSpPr>
          <p:cNvPr id="53253" name="Text Box 5"/>
          <p:cNvSpPr txBox="1">
            <a:spLocks noChangeArrowheads="1"/>
          </p:cNvSpPr>
          <p:nvPr/>
        </p:nvSpPr>
        <p:spPr bwMode="auto">
          <a:xfrm>
            <a:off x="1381125" y="3706813"/>
            <a:ext cx="358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 0</a:t>
            </a:r>
            <a:r>
              <a:rPr kumimoji="1" lang="en-US" altLang="zh-CN" sz="2400" b="1" baseline="30000">
                <a:solidFill>
                  <a:srgbClr val="0000FF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>
                <a:latin typeface="Times New Roman" panose="02020603050405020304" pitchFamily="18" charset="0"/>
              </a:rPr>
              <a:t> = 0 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的后一瞬间</a:t>
            </a:r>
            <a:endParaRPr kumimoji="1" lang="zh-CN" altLang="en-US" sz="2400" b="1" baseline="30000">
              <a:latin typeface="Times New Roman" panose="02020603050405020304" pitchFamily="18" charset="0"/>
            </a:endParaRPr>
          </a:p>
        </p:txBody>
      </p:sp>
      <p:sp>
        <p:nvSpPr>
          <p:cNvPr id="53254" name="Text Box 6"/>
          <p:cNvSpPr txBox="1">
            <a:spLocks noChangeArrowheads="1"/>
          </p:cNvSpPr>
          <p:nvPr/>
        </p:nvSpPr>
        <p:spPr bwMode="auto">
          <a:xfrm>
            <a:off x="376501" y="310358"/>
            <a:ext cx="3547427" cy="461665"/>
          </a:xfrm>
          <a:prstGeom prst="rect">
            <a:avLst/>
          </a:prstGeom>
          <a:solidFill>
            <a:srgbClr val="E7FFFF"/>
          </a:solidFill>
          <a:ln>
            <a:noFill/>
          </a:ln>
          <a:effectLst>
            <a:prstShdw prst="shdw17" dist="17961" dir="2700000">
              <a:srgbClr val="E7FFFF">
                <a:gamma/>
                <a:shade val="60000"/>
                <a:invGamma/>
              </a:srgbClr>
            </a:prst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folHlink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latin typeface="隶书" panose="02010509060101010101" pitchFamily="49" charset="-122"/>
              </a:rPr>
              <a:t>3  </a:t>
            </a:r>
            <a:r>
              <a:rPr lang="zh-CN" altLang="en-US" sz="2400" b="1" dirty="0">
                <a:latin typeface="隶书" panose="02010509060101010101" pitchFamily="49" charset="-122"/>
              </a:rPr>
              <a:t>动态电路的初始条件</a:t>
            </a:r>
          </a:p>
        </p:txBody>
      </p:sp>
      <p:graphicFrame>
        <p:nvGraphicFramePr>
          <p:cNvPr id="53255" name="Object 7"/>
          <p:cNvGraphicFramePr>
            <a:graphicFrameLocks noChangeAspect="1"/>
          </p:cNvGraphicFramePr>
          <p:nvPr/>
        </p:nvGraphicFramePr>
        <p:xfrm>
          <a:off x="1543050" y="4325938"/>
          <a:ext cx="250190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24" name="公式" r:id="rId4" imgW="1091880" imgH="393480" progId="Equation.3">
                  <p:embed/>
                </p:oleObj>
              </mc:Choice>
              <mc:Fallback>
                <p:oleObj name="公式" r:id="rId4" imgW="1091880" imgH="393480" progId="Equation.3">
                  <p:embed/>
                  <p:pic>
                    <p:nvPicPr>
                      <p:cNvPr id="5325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3050" y="4325938"/>
                        <a:ext cx="2501900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56" name="Object 8"/>
          <p:cNvGraphicFramePr>
            <a:graphicFrameLocks noChangeAspect="1"/>
          </p:cNvGraphicFramePr>
          <p:nvPr/>
        </p:nvGraphicFramePr>
        <p:xfrm>
          <a:off x="4840288" y="4344988"/>
          <a:ext cx="2376487" cy="852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625" name="公式" r:id="rId6" imgW="1091880" imgH="393480" progId="Equation.3">
                  <p:embed/>
                </p:oleObj>
              </mc:Choice>
              <mc:Fallback>
                <p:oleObj name="公式" r:id="rId6" imgW="1091880" imgH="393480" progId="Equation.3">
                  <p:embed/>
                  <p:pic>
                    <p:nvPicPr>
                      <p:cNvPr id="5325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0288" y="4344988"/>
                        <a:ext cx="2376487" cy="852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7" name="Text Box 9"/>
          <p:cNvSpPr txBox="1">
            <a:spLocks noChangeArrowheads="1"/>
          </p:cNvSpPr>
          <p:nvPr/>
        </p:nvSpPr>
        <p:spPr bwMode="auto">
          <a:xfrm>
            <a:off x="1371600" y="5427663"/>
            <a:ext cx="6837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zh-CN" altLang="en-US" sz="2400" b="1">
                <a:latin typeface="Times New Roman" panose="02020603050405020304" pitchFamily="18" charset="0"/>
              </a:rPr>
              <a:t>初始条件就是 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 = 0</a:t>
            </a:r>
            <a:r>
              <a:rPr kumimoji="1" lang="en-US" altLang="zh-CN" sz="2400" b="1" baseline="3000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时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，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i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及其各阶导数的值。</a:t>
            </a:r>
          </a:p>
        </p:txBody>
      </p:sp>
      <p:sp>
        <p:nvSpPr>
          <p:cNvPr id="53258" name="Text Box 10"/>
          <p:cNvSpPr txBox="1">
            <a:spLocks noChangeArrowheads="1"/>
          </p:cNvSpPr>
          <p:nvPr/>
        </p:nvSpPr>
        <p:spPr bwMode="auto">
          <a:xfrm>
            <a:off x="5943600" y="2855913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400" b="1" baseline="30000">
                <a:solidFill>
                  <a:srgbClr val="FF0000"/>
                </a:solidFill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53259" name="Text Box 11"/>
          <p:cNvSpPr txBox="1">
            <a:spLocks noChangeArrowheads="1"/>
          </p:cNvSpPr>
          <p:nvPr/>
        </p:nvSpPr>
        <p:spPr bwMode="auto">
          <a:xfrm>
            <a:off x="6477000" y="2855913"/>
            <a:ext cx="4524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400" b="1" baseline="30000">
                <a:solidFill>
                  <a:srgbClr val="0000FF"/>
                </a:solidFill>
                <a:latin typeface="Times New Roman" panose="02020603050405020304" pitchFamily="18" charset="0"/>
              </a:rPr>
              <a:t>+</a:t>
            </a:r>
          </a:p>
        </p:txBody>
      </p:sp>
      <p:grpSp>
        <p:nvGrpSpPr>
          <p:cNvPr id="53260" name="Group 12"/>
          <p:cNvGrpSpPr>
            <a:grpSpLocks/>
          </p:cNvGrpSpPr>
          <p:nvPr/>
        </p:nvGrpSpPr>
        <p:grpSpPr bwMode="auto">
          <a:xfrm>
            <a:off x="5194300" y="1541463"/>
            <a:ext cx="3200400" cy="1720850"/>
            <a:chOff x="2976" y="507"/>
            <a:chExt cx="2016" cy="1084"/>
          </a:xfrm>
        </p:grpSpPr>
        <p:sp>
          <p:nvSpPr>
            <p:cNvPr id="53261" name="Line 13"/>
            <p:cNvSpPr>
              <a:spLocks noChangeShapeType="1"/>
            </p:cNvSpPr>
            <p:nvPr/>
          </p:nvSpPr>
          <p:spPr bwMode="auto">
            <a:xfrm>
              <a:off x="2976" y="1303"/>
              <a:ext cx="20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62" name="Line 14"/>
            <p:cNvSpPr>
              <a:spLocks noChangeShapeType="1"/>
            </p:cNvSpPr>
            <p:nvPr/>
          </p:nvSpPr>
          <p:spPr bwMode="auto">
            <a:xfrm flipV="1">
              <a:off x="3737" y="507"/>
              <a:ext cx="0" cy="85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63" name="Text Box 15"/>
            <p:cNvSpPr txBox="1">
              <a:spLocks noChangeArrowheads="1"/>
            </p:cNvSpPr>
            <p:nvPr/>
          </p:nvSpPr>
          <p:spPr bwMode="auto">
            <a:xfrm>
              <a:off x="3637" y="130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53264" name="Text Box 16"/>
            <p:cNvSpPr txBox="1">
              <a:spLocks noChangeArrowheads="1"/>
            </p:cNvSpPr>
            <p:nvPr/>
          </p:nvSpPr>
          <p:spPr bwMode="auto">
            <a:xfrm>
              <a:off x="4766" y="1027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</a:p>
          </p:txBody>
        </p:sp>
      </p:grpSp>
      <p:grpSp>
        <p:nvGrpSpPr>
          <p:cNvPr id="53265" name="Group 17"/>
          <p:cNvGrpSpPr>
            <a:grpSpLocks/>
          </p:cNvGrpSpPr>
          <p:nvPr/>
        </p:nvGrpSpPr>
        <p:grpSpPr bwMode="auto">
          <a:xfrm>
            <a:off x="5200650" y="1417638"/>
            <a:ext cx="2068513" cy="1041400"/>
            <a:chOff x="3080" y="360"/>
            <a:chExt cx="1303" cy="656"/>
          </a:xfrm>
        </p:grpSpPr>
        <p:sp>
          <p:nvSpPr>
            <p:cNvPr id="53266" name="Freeform 18"/>
            <p:cNvSpPr>
              <a:spLocks/>
            </p:cNvSpPr>
            <p:nvPr/>
          </p:nvSpPr>
          <p:spPr bwMode="auto">
            <a:xfrm>
              <a:off x="3080" y="599"/>
              <a:ext cx="1303" cy="417"/>
            </a:xfrm>
            <a:custGeom>
              <a:avLst/>
              <a:gdLst>
                <a:gd name="T0" fmla="*/ 0 w 1303"/>
                <a:gd name="T1" fmla="*/ 417 h 417"/>
                <a:gd name="T2" fmla="*/ 286 w 1303"/>
                <a:gd name="T3" fmla="*/ 395 h 417"/>
                <a:gd name="T4" fmla="*/ 388 w 1303"/>
                <a:gd name="T5" fmla="*/ 330 h 417"/>
                <a:gd name="T6" fmla="*/ 542 w 1303"/>
                <a:gd name="T7" fmla="*/ 198 h 417"/>
                <a:gd name="T8" fmla="*/ 703 w 1303"/>
                <a:gd name="T9" fmla="*/ 125 h 417"/>
                <a:gd name="T10" fmla="*/ 1127 w 1303"/>
                <a:gd name="T11" fmla="*/ 88 h 417"/>
                <a:gd name="T12" fmla="*/ 1303 w 1303"/>
                <a:gd name="T13" fmla="*/ 0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3" h="417">
                  <a:moveTo>
                    <a:pt x="0" y="417"/>
                  </a:moveTo>
                  <a:cubicBezTo>
                    <a:pt x="110" y="413"/>
                    <a:pt x="221" y="409"/>
                    <a:pt x="286" y="395"/>
                  </a:cubicBezTo>
                  <a:cubicBezTo>
                    <a:pt x="351" y="381"/>
                    <a:pt x="345" y="363"/>
                    <a:pt x="388" y="330"/>
                  </a:cubicBezTo>
                  <a:cubicBezTo>
                    <a:pt x="431" y="297"/>
                    <a:pt x="490" y="232"/>
                    <a:pt x="542" y="198"/>
                  </a:cubicBezTo>
                  <a:cubicBezTo>
                    <a:pt x="594" y="164"/>
                    <a:pt x="606" y="143"/>
                    <a:pt x="703" y="125"/>
                  </a:cubicBezTo>
                  <a:cubicBezTo>
                    <a:pt x="800" y="107"/>
                    <a:pt x="1027" y="109"/>
                    <a:pt x="1127" y="88"/>
                  </a:cubicBezTo>
                  <a:cubicBezTo>
                    <a:pt x="1227" y="67"/>
                    <a:pt x="1274" y="15"/>
                    <a:pt x="1303" y="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67" name="Text Box 19"/>
            <p:cNvSpPr txBox="1">
              <a:spLocks noChangeArrowheads="1"/>
            </p:cNvSpPr>
            <p:nvPr/>
          </p:nvSpPr>
          <p:spPr bwMode="auto">
            <a:xfrm>
              <a:off x="3836" y="360"/>
              <a:ext cx="36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f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(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t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)</a:t>
              </a:r>
            </a:p>
          </p:txBody>
        </p:sp>
      </p:grpSp>
      <p:grpSp>
        <p:nvGrpSpPr>
          <p:cNvPr id="53268" name="Group 20"/>
          <p:cNvGrpSpPr>
            <a:grpSpLocks/>
          </p:cNvGrpSpPr>
          <p:nvPr/>
        </p:nvGrpSpPr>
        <p:grpSpPr bwMode="auto">
          <a:xfrm>
            <a:off x="5418138" y="2193925"/>
            <a:ext cx="1951037" cy="544513"/>
            <a:chOff x="3125" y="886"/>
            <a:chExt cx="1229" cy="343"/>
          </a:xfrm>
        </p:grpSpPr>
        <p:sp>
          <p:nvSpPr>
            <p:cNvPr id="53269" name="Line 21"/>
            <p:cNvSpPr>
              <a:spLocks noChangeShapeType="1"/>
            </p:cNvSpPr>
            <p:nvPr/>
          </p:nvSpPr>
          <p:spPr bwMode="auto">
            <a:xfrm>
              <a:off x="3125" y="1193"/>
              <a:ext cx="600" cy="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70" name="Freeform 22"/>
            <p:cNvSpPr>
              <a:spLocks/>
            </p:cNvSpPr>
            <p:nvPr/>
          </p:nvSpPr>
          <p:spPr bwMode="auto">
            <a:xfrm>
              <a:off x="3739" y="907"/>
              <a:ext cx="615" cy="322"/>
            </a:xfrm>
            <a:custGeom>
              <a:avLst/>
              <a:gdLst>
                <a:gd name="T0" fmla="*/ 0 w 615"/>
                <a:gd name="T1" fmla="*/ 0 h 322"/>
                <a:gd name="T2" fmla="*/ 117 w 615"/>
                <a:gd name="T3" fmla="*/ 176 h 322"/>
                <a:gd name="T4" fmla="*/ 359 w 615"/>
                <a:gd name="T5" fmla="*/ 286 h 322"/>
                <a:gd name="T6" fmla="*/ 615 w 615"/>
                <a:gd name="T7" fmla="*/ 322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322">
                  <a:moveTo>
                    <a:pt x="0" y="0"/>
                  </a:moveTo>
                  <a:cubicBezTo>
                    <a:pt x="28" y="64"/>
                    <a:pt x="57" y="128"/>
                    <a:pt x="117" y="176"/>
                  </a:cubicBezTo>
                  <a:cubicBezTo>
                    <a:pt x="177" y="224"/>
                    <a:pt x="276" y="262"/>
                    <a:pt x="359" y="286"/>
                  </a:cubicBezTo>
                  <a:cubicBezTo>
                    <a:pt x="442" y="310"/>
                    <a:pt x="572" y="316"/>
                    <a:pt x="615" y="322"/>
                  </a:cubicBezTo>
                </a:path>
              </a:pathLst>
            </a:custGeom>
            <a:noFill/>
            <a:ln w="28575" cap="flat" cmpd="sng">
              <a:solidFill>
                <a:srgbClr val="FF0066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71" name="Line 23"/>
            <p:cNvSpPr>
              <a:spLocks noChangeShapeType="1"/>
            </p:cNvSpPr>
            <p:nvPr/>
          </p:nvSpPr>
          <p:spPr bwMode="auto">
            <a:xfrm flipH="1" flipV="1">
              <a:off x="3725" y="886"/>
              <a:ext cx="1" cy="293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272" name="Group 24"/>
          <p:cNvGrpSpPr>
            <a:grpSpLocks/>
          </p:cNvGrpSpPr>
          <p:nvPr/>
        </p:nvGrpSpPr>
        <p:grpSpPr bwMode="auto">
          <a:xfrm>
            <a:off x="5203825" y="1987550"/>
            <a:ext cx="1168400" cy="1068388"/>
            <a:chOff x="2990" y="756"/>
            <a:chExt cx="736" cy="673"/>
          </a:xfrm>
        </p:grpSpPr>
        <p:sp>
          <p:nvSpPr>
            <p:cNvPr id="53273" name="Line 25"/>
            <p:cNvSpPr>
              <a:spLocks noChangeShapeType="1"/>
            </p:cNvSpPr>
            <p:nvPr/>
          </p:nvSpPr>
          <p:spPr bwMode="auto">
            <a:xfrm>
              <a:off x="2990" y="1429"/>
              <a:ext cx="336" cy="0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74" name="Freeform 26"/>
            <p:cNvSpPr>
              <a:spLocks/>
            </p:cNvSpPr>
            <p:nvPr/>
          </p:nvSpPr>
          <p:spPr bwMode="auto">
            <a:xfrm>
              <a:off x="3072" y="756"/>
              <a:ext cx="654" cy="285"/>
            </a:xfrm>
            <a:custGeom>
              <a:avLst/>
              <a:gdLst>
                <a:gd name="T0" fmla="*/ 0 w 654"/>
                <a:gd name="T1" fmla="*/ 280 h 285"/>
                <a:gd name="T2" fmla="*/ 128 w 654"/>
                <a:gd name="T3" fmla="*/ 271 h 285"/>
                <a:gd name="T4" fmla="*/ 264 w 654"/>
                <a:gd name="T5" fmla="*/ 264 h 285"/>
                <a:gd name="T6" fmla="*/ 409 w 654"/>
                <a:gd name="T7" fmla="*/ 144 h 285"/>
                <a:gd name="T8" fmla="*/ 537 w 654"/>
                <a:gd name="T9" fmla="*/ 44 h 285"/>
                <a:gd name="T10" fmla="*/ 654 w 654"/>
                <a:gd name="T11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4" h="285">
                  <a:moveTo>
                    <a:pt x="0" y="280"/>
                  </a:moveTo>
                  <a:cubicBezTo>
                    <a:pt x="21" y="278"/>
                    <a:pt x="84" y="274"/>
                    <a:pt x="128" y="271"/>
                  </a:cubicBezTo>
                  <a:cubicBezTo>
                    <a:pt x="172" y="268"/>
                    <a:pt x="217" y="285"/>
                    <a:pt x="264" y="264"/>
                  </a:cubicBezTo>
                  <a:cubicBezTo>
                    <a:pt x="311" y="243"/>
                    <a:pt x="364" y="181"/>
                    <a:pt x="409" y="144"/>
                  </a:cubicBezTo>
                  <a:cubicBezTo>
                    <a:pt x="454" y="107"/>
                    <a:pt x="496" y="68"/>
                    <a:pt x="537" y="44"/>
                  </a:cubicBezTo>
                  <a:cubicBezTo>
                    <a:pt x="578" y="20"/>
                    <a:pt x="630" y="9"/>
                    <a:pt x="654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3275" name="Group 27"/>
          <p:cNvGrpSpPr>
            <a:grpSpLocks/>
          </p:cNvGrpSpPr>
          <p:nvPr/>
        </p:nvGrpSpPr>
        <p:grpSpPr bwMode="auto">
          <a:xfrm>
            <a:off x="6348413" y="1798638"/>
            <a:ext cx="1316037" cy="1254125"/>
            <a:chOff x="3711" y="637"/>
            <a:chExt cx="829" cy="790"/>
          </a:xfrm>
        </p:grpSpPr>
        <p:sp>
          <p:nvSpPr>
            <p:cNvPr id="53276" name="Line 28"/>
            <p:cNvSpPr>
              <a:spLocks noChangeShapeType="1"/>
            </p:cNvSpPr>
            <p:nvPr/>
          </p:nvSpPr>
          <p:spPr bwMode="auto">
            <a:xfrm flipH="1">
              <a:off x="4252" y="1427"/>
              <a:ext cx="288" cy="0"/>
            </a:xfrm>
            <a:prstGeom prst="line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277" name="Freeform 29"/>
            <p:cNvSpPr>
              <a:spLocks/>
            </p:cNvSpPr>
            <p:nvPr/>
          </p:nvSpPr>
          <p:spPr bwMode="auto">
            <a:xfrm>
              <a:off x="3711" y="637"/>
              <a:ext cx="642" cy="137"/>
            </a:xfrm>
            <a:custGeom>
              <a:avLst/>
              <a:gdLst>
                <a:gd name="T0" fmla="*/ 0 w 642"/>
                <a:gd name="T1" fmla="*/ 137 h 137"/>
                <a:gd name="T2" fmla="*/ 205 w 642"/>
                <a:gd name="T3" fmla="*/ 118 h 137"/>
                <a:gd name="T4" fmla="*/ 424 w 642"/>
                <a:gd name="T5" fmla="*/ 99 h 137"/>
                <a:gd name="T6" fmla="*/ 642 w 642"/>
                <a:gd name="T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2" h="137">
                  <a:moveTo>
                    <a:pt x="0" y="137"/>
                  </a:moveTo>
                  <a:cubicBezTo>
                    <a:pt x="34" y="134"/>
                    <a:pt x="134" y="124"/>
                    <a:pt x="205" y="118"/>
                  </a:cubicBezTo>
                  <a:cubicBezTo>
                    <a:pt x="276" y="112"/>
                    <a:pt x="351" y="119"/>
                    <a:pt x="424" y="99"/>
                  </a:cubicBezTo>
                  <a:cubicBezTo>
                    <a:pt x="497" y="79"/>
                    <a:pt x="597" y="21"/>
                    <a:pt x="642" y="0"/>
                  </a:cubicBezTo>
                </a:path>
              </a:pathLst>
            </a:custGeom>
            <a:noFill/>
            <a:ln w="28575" cap="flat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34028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3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3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3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3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3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3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3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3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3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 build="p" autoUpdateAnimBg="0"/>
      <p:bldP spid="53251" grpId="0" build="p" autoUpdateAnimBg="0"/>
      <p:bldP spid="53252" grpId="0" build="p" autoUpdateAnimBg="0"/>
      <p:bldP spid="53253" grpId="0" build="p" autoUpdateAnimBg="0"/>
      <p:bldP spid="53257" grpId="0" build="p" autoUpdateAnimBg="0"/>
      <p:bldP spid="53258" grpId="0" build="p" autoUpdateAnimBg="0"/>
      <p:bldP spid="53259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323850" y="260350"/>
            <a:ext cx="2376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二、换路定律</a:t>
            </a:r>
          </a:p>
        </p:txBody>
      </p:sp>
      <p:graphicFrame>
        <p:nvGraphicFramePr>
          <p:cNvPr id="55299" name="Object 3"/>
          <p:cNvGraphicFramePr>
            <a:graphicFrameLocks noChangeAspect="1"/>
          </p:cNvGraphicFramePr>
          <p:nvPr/>
        </p:nvGraphicFramePr>
        <p:xfrm>
          <a:off x="3575050" y="604838"/>
          <a:ext cx="266541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7" name="公式" r:id="rId4" imgW="1333440" imgH="406080" progId="Equation.3">
                  <p:embed/>
                </p:oleObj>
              </mc:Choice>
              <mc:Fallback>
                <p:oleObj name="公式" r:id="rId4" imgW="1333440" imgH="406080" progId="Equation.3">
                  <p:embed/>
                  <p:pic>
                    <p:nvPicPr>
                      <p:cNvPr id="552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5050" y="604838"/>
                        <a:ext cx="2665413" cy="81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0" name="Object 4"/>
          <p:cNvGraphicFramePr>
            <a:graphicFrameLocks noChangeAspect="1"/>
          </p:cNvGraphicFramePr>
          <p:nvPr/>
        </p:nvGraphicFramePr>
        <p:xfrm>
          <a:off x="4248150" y="1341438"/>
          <a:ext cx="3732213" cy="81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8" name="公式" r:id="rId6" imgW="1866600" imgH="406080" progId="Equation.3">
                  <p:embed/>
                </p:oleObj>
              </mc:Choice>
              <mc:Fallback>
                <p:oleObj name="公式" r:id="rId6" imgW="1866600" imgH="406080" progId="Equation.3">
                  <p:embed/>
                  <p:pic>
                    <p:nvPicPr>
                      <p:cNvPr id="5530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8150" y="1341438"/>
                        <a:ext cx="3732213" cy="811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1" name="Object 5"/>
          <p:cNvGraphicFramePr>
            <a:graphicFrameLocks noChangeAspect="1"/>
          </p:cNvGraphicFramePr>
          <p:nvPr/>
        </p:nvGraphicFramePr>
        <p:xfrm>
          <a:off x="4248150" y="2060575"/>
          <a:ext cx="2995613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09" name="公式" r:id="rId8" imgW="1498320" imgH="406080" progId="Equation.3">
                  <p:embed/>
                </p:oleObj>
              </mc:Choice>
              <mc:Fallback>
                <p:oleObj name="公式" r:id="rId8" imgW="1498320" imgH="406080" progId="Equation.3">
                  <p:embed/>
                  <p:pic>
                    <p:nvPicPr>
                      <p:cNvPr id="553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8150" y="2060575"/>
                        <a:ext cx="2995613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2" name="Text Box 6"/>
          <p:cNvSpPr txBox="1">
            <a:spLocks noChangeArrowheads="1"/>
          </p:cNvSpPr>
          <p:nvPr/>
        </p:nvSpPr>
        <p:spPr bwMode="auto">
          <a:xfrm>
            <a:off x="1871663" y="2997200"/>
            <a:ext cx="1144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400" b="1" i="1">
                <a:latin typeface="Times New Roman" panose="02020603050405020304" pitchFamily="18" charset="0"/>
              </a:rPr>
              <a:t>q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=C u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C</a:t>
            </a:r>
            <a:endParaRPr kumimoji="1" lang="en-US" altLang="zh-CN" sz="2400" b="1" baseline="-25000">
              <a:latin typeface="Times New Roman" panose="02020603050405020304" pitchFamily="18" charset="0"/>
            </a:endParaRPr>
          </a:p>
        </p:txBody>
      </p:sp>
      <p:sp>
        <p:nvSpPr>
          <p:cNvPr id="55303" name="Text Box 7"/>
          <p:cNvSpPr txBox="1">
            <a:spLocks noChangeArrowheads="1"/>
          </p:cNvSpPr>
          <p:nvPr/>
        </p:nvSpPr>
        <p:spPr bwMode="auto">
          <a:xfrm>
            <a:off x="1092200" y="3995738"/>
            <a:ext cx="1477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2400" b="1" i="1">
                <a:latin typeface="Times New Roman" panose="02020603050405020304" pitchFamily="18" charset="0"/>
              </a:rPr>
              <a:t>t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= 0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+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时刻</a:t>
            </a:r>
          </a:p>
        </p:txBody>
      </p:sp>
      <p:graphicFrame>
        <p:nvGraphicFramePr>
          <p:cNvPr id="55304" name="Object 8"/>
          <p:cNvGraphicFramePr>
            <a:graphicFrameLocks noChangeAspect="1"/>
          </p:cNvGraphicFramePr>
          <p:nvPr/>
        </p:nvGraphicFramePr>
        <p:xfrm>
          <a:off x="2987675" y="3789363"/>
          <a:ext cx="416560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0" name="公式" r:id="rId10" imgW="1955520" imgH="406080" progId="Equation.3">
                  <p:embed/>
                </p:oleObj>
              </mc:Choice>
              <mc:Fallback>
                <p:oleObj name="公式" r:id="rId10" imgW="1955520" imgH="406080" progId="Equation.3">
                  <p:embed/>
                  <p:pic>
                    <p:nvPicPr>
                      <p:cNvPr id="5530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3789363"/>
                        <a:ext cx="4165600" cy="862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05" name="Object 9"/>
          <p:cNvGraphicFramePr>
            <a:graphicFrameLocks noChangeAspect="1"/>
          </p:cNvGraphicFramePr>
          <p:nvPr/>
        </p:nvGraphicFramePr>
        <p:xfrm>
          <a:off x="3492500" y="2924175"/>
          <a:ext cx="312261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1" name="公式" r:id="rId12" imgW="1562040" imgH="342720" progId="Equation.3">
                  <p:embed/>
                </p:oleObj>
              </mc:Choice>
              <mc:Fallback>
                <p:oleObj name="公式" r:id="rId12" imgW="1562040" imgH="342720" progId="Equation.3">
                  <p:embed/>
                  <p:pic>
                    <p:nvPicPr>
                      <p:cNvPr id="5530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0" y="2924175"/>
                        <a:ext cx="3122613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06" name="Rectangle 10"/>
          <p:cNvSpPr>
            <a:spLocks noChangeArrowheads="1"/>
          </p:cNvSpPr>
          <p:nvPr/>
        </p:nvSpPr>
        <p:spPr bwMode="auto">
          <a:xfrm>
            <a:off x="289097" y="5217196"/>
            <a:ext cx="389722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当</a:t>
            </a:r>
            <a:r>
              <a:rPr kumimoji="1" lang="en-US" altLang="zh-CN" sz="3200" b="1" i="1" dirty="0" err="1">
                <a:solidFill>
                  <a:srgbClr val="FF0066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 dirty="0">
                <a:solidFill>
                  <a:srgbClr val="FF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</a:t>
            </a:r>
            <a:r>
              <a:rPr kumimoji="1"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  <a:r>
              <a:rPr kumimoji="1" lang="zh-CN" altLang="en-US" sz="24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为有限值时</a:t>
            </a:r>
            <a:endParaRPr kumimoji="1" lang="en-US" altLang="zh-CN" sz="2400" b="1" dirty="0">
              <a:solidFill>
                <a:srgbClr val="FF0066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solidFill>
                  <a:srgbClr val="FF0066"/>
                </a:solidFill>
              </a:rPr>
              <a:t>（即换路时刻无冲击电流）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55328" name="Group 32"/>
          <p:cNvGrpSpPr>
            <a:grpSpLocks/>
          </p:cNvGrpSpPr>
          <p:nvPr/>
        </p:nvGrpSpPr>
        <p:grpSpPr bwMode="auto">
          <a:xfrm>
            <a:off x="1085850" y="931863"/>
            <a:ext cx="2028825" cy="1236662"/>
            <a:chOff x="576" y="528"/>
            <a:chExt cx="1278" cy="779"/>
          </a:xfrm>
        </p:grpSpPr>
        <p:sp>
          <p:nvSpPr>
            <p:cNvPr id="55308" name="Line 12"/>
            <p:cNvSpPr>
              <a:spLocks noChangeShapeType="1"/>
            </p:cNvSpPr>
            <p:nvPr/>
          </p:nvSpPr>
          <p:spPr bwMode="auto">
            <a:xfrm>
              <a:off x="1348" y="910"/>
              <a:ext cx="26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09" name="Line 13"/>
            <p:cNvSpPr>
              <a:spLocks noChangeShapeType="1"/>
            </p:cNvSpPr>
            <p:nvPr/>
          </p:nvSpPr>
          <p:spPr bwMode="auto">
            <a:xfrm>
              <a:off x="1348" y="990"/>
              <a:ext cx="26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0" name="Line 14"/>
            <p:cNvSpPr>
              <a:spLocks noChangeShapeType="1"/>
            </p:cNvSpPr>
            <p:nvPr/>
          </p:nvSpPr>
          <p:spPr bwMode="auto">
            <a:xfrm flipV="1">
              <a:off x="658" y="566"/>
              <a:ext cx="805" cy="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1" name="Line 15"/>
            <p:cNvSpPr>
              <a:spLocks noChangeShapeType="1"/>
            </p:cNvSpPr>
            <p:nvPr/>
          </p:nvSpPr>
          <p:spPr bwMode="auto">
            <a:xfrm>
              <a:off x="621" y="1286"/>
              <a:ext cx="84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2" name="Line 16"/>
            <p:cNvSpPr>
              <a:spLocks noChangeShapeType="1"/>
            </p:cNvSpPr>
            <p:nvPr/>
          </p:nvSpPr>
          <p:spPr bwMode="auto">
            <a:xfrm>
              <a:off x="770" y="605"/>
              <a:ext cx="236" cy="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3" name="Text Box 17"/>
            <p:cNvSpPr txBox="1">
              <a:spLocks noChangeArrowheads="1"/>
            </p:cNvSpPr>
            <p:nvPr/>
          </p:nvSpPr>
          <p:spPr bwMode="auto">
            <a:xfrm>
              <a:off x="826" y="638"/>
              <a:ext cx="1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55314" name="Text Box 18"/>
            <p:cNvSpPr txBox="1">
              <a:spLocks noChangeArrowheads="1"/>
            </p:cNvSpPr>
            <p:nvPr/>
          </p:nvSpPr>
          <p:spPr bwMode="auto">
            <a:xfrm>
              <a:off x="1027" y="770"/>
              <a:ext cx="3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55315" name="Line 19"/>
            <p:cNvSpPr>
              <a:spLocks noChangeShapeType="1"/>
            </p:cNvSpPr>
            <p:nvPr/>
          </p:nvSpPr>
          <p:spPr bwMode="auto">
            <a:xfrm flipH="1">
              <a:off x="1425" y="1286"/>
              <a:ext cx="4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6" name="Line 20"/>
            <p:cNvSpPr>
              <a:spLocks noChangeShapeType="1"/>
            </p:cNvSpPr>
            <p:nvPr/>
          </p:nvSpPr>
          <p:spPr bwMode="auto">
            <a:xfrm>
              <a:off x="1473" y="998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7" name="Line 21"/>
            <p:cNvSpPr>
              <a:spLocks noChangeShapeType="1"/>
            </p:cNvSpPr>
            <p:nvPr/>
          </p:nvSpPr>
          <p:spPr bwMode="auto">
            <a:xfrm flipV="1">
              <a:off x="1473" y="566"/>
              <a:ext cx="0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18" name="Text Box 22"/>
            <p:cNvSpPr txBox="1">
              <a:spLocks noChangeArrowheads="1"/>
            </p:cNvSpPr>
            <p:nvPr/>
          </p:nvSpPr>
          <p:spPr bwMode="auto">
            <a:xfrm>
              <a:off x="1610" y="818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C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55319" name="Oval 23"/>
            <p:cNvSpPr>
              <a:spLocks noChangeArrowheads="1"/>
            </p:cNvSpPr>
            <p:nvPr/>
          </p:nvSpPr>
          <p:spPr bwMode="auto">
            <a:xfrm>
              <a:off x="576" y="528"/>
              <a:ext cx="72" cy="82"/>
            </a:xfrm>
            <a:prstGeom prst="ellipse">
              <a:avLst/>
            </a:prstGeom>
            <a:noFill/>
            <a:ln w="28575">
              <a:solidFill>
                <a:srgbClr val="00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0" name="Oval 24"/>
            <p:cNvSpPr>
              <a:spLocks noChangeArrowheads="1"/>
            </p:cNvSpPr>
            <p:nvPr/>
          </p:nvSpPr>
          <p:spPr bwMode="auto">
            <a:xfrm>
              <a:off x="580" y="1225"/>
              <a:ext cx="72" cy="82"/>
            </a:xfrm>
            <a:prstGeom prst="ellipse">
              <a:avLst/>
            </a:prstGeom>
            <a:noFill/>
            <a:ln w="28575">
              <a:solidFill>
                <a:srgbClr val="00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5321" name="Text Box 25"/>
            <p:cNvSpPr txBox="1">
              <a:spLocks noChangeArrowheads="1"/>
            </p:cNvSpPr>
            <p:nvPr/>
          </p:nvSpPr>
          <p:spPr bwMode="auto">
            <a:xfrm>
              <a:off x="1205" y="566"/>
              <a:ext cx="262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3200" b="1">
                  <a:latin typeface="Times New Roman" panose="02020603050405020304" pitchFamily="18" charset="0"/>
                </a:rPr>
                <a:t>+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55322" name="Text Box 26"/>
            <p:cNvSpPr txBox="1">
              <a:spLocks noChangeArrowheads="1"/>
            </p:cNvSpPr>
            <p:nvPr/>
          </p:nvSpPr>
          <p:spPr bwMode="auto">
            <a:xfrm>
              <a:off x="1257" y="927"/>
              <a:ext cx="2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3200" b="1">
                  <a:latin typeface="Times New Roman" panose="02020603050405020304" pitchFamily="18" charset="0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55323" name="Object 27"/>
          <p:cNvGraphicFramePr>
            <a:graphicFrameLocks noChangeAspect="1"/>
          </p:cNvGraphicFramePr>
          <p:nvPr/>
        </p:nvGraphicFramePr>
        <p:xfrm>
          <a:off x="3005138" y="4598988"/>
          <a:ext cx="3516312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2" name="Equation" r:id="rId14" imgW="1650960" imgH="393480" progId="Equation.3">
                  <p:embed/>
                </p:oleObj>
              </mc:Choice>
              <mc:Fallback>
                <p:oleObj name="Equation" r:id="rId14" imgW="1650960" imgH="393480" progId="Equation.3">
                  <p:embed/>
                  <p:pic>
                    <p:nvPicPr>
                      <p:cNvPr id="55323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5138" y="4598988"/>
                        <a:ext cx="3516312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324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502657"/>
              </p:ext>
            </p:extLst>
          </p:nvPr>
        </p:nvGraphicFramePr>
        <p:xfrm>
          <a:off x="1383556" y="5949280"/>
          <a:ext cx="189230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3" name="Equation" r:id="rId16" imgW="888840" imgH="393480" progId="Equation.3">
                  <p:embed/>
                </p:oleObj>
              </mc:Choice>
              <mc:Fallback>
                <p:oleObj name="Equation" r:id="rId16" imgW="888840" imgH="393480" progId="Equation.3">
                  <p:embed/>
                  <p:pic>
                    <p:nvPicPr>
                      <p:cNvPr id="55324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3556" y="5949280"/>
                        <a:ext cx="189230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325" name="Text Box 29"/>
          <p:cNvSpPr txBox="1">
            <a:spLocks noChangeArrowheads="1"/>
          </p:cNvSpPr>
          <p:nvPr/>
        </p:nvSpPr>
        <p:spPr bwMode="auto">
          <a:xfrm>
            <a:off x="4314825" y="5988050"/>
            <a:ext cx="21653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3200" b="1" i="1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kumimoji="1" lang="en-US" altLang="zh-CN" sz="2400" b="1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(0</a:t>
            </a:r>
            <a:r>
              <a:rPr kumimoji="1" lang="en-US" altLang="zh-CN" sz="2400" b="1" baseline="3000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) </a:t>
            </a:r>
            <a:r>
              <a:rPr kumimoji="1" lang="en-US" altLang="zh-CN" sz="2400" b="1" i="1">
                <a:solidFill>
                  <a:srgbClr val="FF0000"/>
                </a:solidFill>
                <a:latin typeface="Times New Roman" panose="02020603050405020304" pitchFamily="18" charset="0"/>
              </a:rPr>
              <a:t>= </a:t>
            </a:r>
            <a:r>
              <a:rPr kumimoji="1" lang="en-US" altLang="zh-CN" sz="3200" b="1" i="1">
                <a:solidFill>
                  <a:srgbClr val="FF0000"/>
                </a:solidFill>
                <a:latin typeface="Times New Roman" panose="02020603050405020304" pitchFamily="18" charset="0"/>
              </a:rPr>
              <a:t>q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(0</a:t>
            </a:r>
            <a:r>
              <a:rPr kumimoji="1" lang="en-US" altLang="zh-CN" sz="2400" b="1" baseline="30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55326" name="Text Box 30"/>
          <p:cNvSpPr txBox="1">
            <a:spLocks noChangeArrowheads="1"/>
          </p:cNvSpPr>
          <p:nvPr/>
        </p:nvSpPr>
        <p:spPr bwMode="auto">
          <a:xfrm>
            <a:off x="4284663" y="5373688"/>
            <a:ext cx="23828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3200" b="1" i="1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(0</a:t>
            </a:r>
            <a:r>
              <a:rPr kumimoji="1" lang="en-US" altLang="zh-CN" sz="2400" b="1" baseline="3000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) = </a:t>
            </a:r>
            <a:r>
              <a:rPr kumimoji="1" lang="en-US" altLang="zh-CN" sz="3200" b="1" i="1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(0</a:t>
            </a:r>
            <a:r>
              <a:rPr kumimoji="1" lang="en-US" altLang="zh-CN" sz="2400" b="1" baseline="30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sp>
        <p:nvSpPr>
          <p:cNvPr id="55327" name="Text Box 31"/>
          <p:cNvSpPr txBox="1">
            <a:spLocks noChangeArrowheads="1"/>
          </p:cNvSpPr>
          <p:nvPr/>
        </p:nvSpPr>
        <p:spPr bwMode="auto">
          <a:xfrm>
            <a:off x="6934200" y="6118225"/>
            <a:ext cx="17065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电荷守恒</a:t>
            </a:r>
            <a:endParaRPr kumimoji="1" lang="zh-CN" altLang="en-US" sz="2400" b="1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6597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2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5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5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5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53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5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5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5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53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5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5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5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5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8" grpId="0" build="p" autoUpdateAnimBg="0" advAuto="0"/>
      <p:bldP spid="55302" grpId="0" build="p" autoUpdateAnimBg="0"/>
      <p:bldP spid="55303" grpId="0" build="p" autoUpdateAnimBg="0"/>
      <p:bldP spid="55306" grpId="0" build="p" autoUpdateAnimBg="0"/>
      <p:bldP spid="55325" grpId="0" build="p" autoUpdateAnimBg="0"/>
      <p:bldP spid="55326" grpId="0" build="p" autoUpdateAnimBg="0"/>
      <p:bldP spid="55327" grpId="0" build="p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4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9615415"/>
              </p:ext>
            </p:extLst>
          </p:nvPr>
        </p:nvGraphicFramePr>
        <p:xfrm>
          <a:off x="3070151" y="868586"/>
          <a:ext cx="1338263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6" name="公式" r:id="rId4" imgW="634680" imgH="406080" progId="Equation.3">
                  <p:embed/>
                </p:oleObj>
              </mc:Choice>
              <mc:Fallback>
                <p:oleObj name="公式" r:id="rId4" imgW="634680" imgH="406080" progId="Equation.3">
                  <p:embed/>
                  <p:pic>
                    <p:nvPicPr>
                      <p:cNvPr id="5734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70151" y="868586"/>
                        <a:ext cx="1338263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513041"/>
              </p:ext>
            </p:extLst>
          </p:nvPr>
        </p:nvGraphicFramePr>
        <p:xfrm>
          <a:off x="4941814" y="913036"/>
          <a:ext cx="2357437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7" name="公式" r:id="rId6" imgW="1130040" imgH="406080" progId="Equation.3">
                  <p:embed/>
                </p:oleObj>
              </mc:Choice>
              <mc:Fallback>
                <p:oleObj name="公式" r:id="rId6" imgW="1130040" imgH="406080" progId="Equation.3">
                  <p:embed/>
                  <p:pic>
                    <p:nvPicPr>
                      <p:cNvPr id="5734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1814" y="913036"/>
                        <a:ext cx="2357437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5306725"/>
              </p:ext>
            </p:extLst>
          </p:nvPr>
        </p:nvGraphicFramePr>
        <p:xfrm>
          <a:off x="3103489" y="1844899"/>
          <a:ext cx="4183062" cy="808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8" name="公式" r:id="rId8" imgW="2095200" imgH="406080" progId="Equation.3">
                  <p:embed/>
                </p:oleObj>
              </mc:Choice>
              <mc:Fallback>
                <p:oleObj name="公式" r:id="rId8" imgW="2095200" imgH="406080" progId="Equation.3">
                  <p:embed/>
                  <p:pic>
                    <p:nvPicPr>
                      <p:cNvPr id="5734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3489" y="1844899"/>
                        <a:ext cx="4183062" cy="808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6824970"/>
              </p:ext>
            </p:extLst>
          </p:nvPr>
        </p:nvGraphicFramePr>
        <p:xfrm>
          <a:off x="3554339" y="2746599"/>
          <a:ext cx="3225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79" name="公式" r:id="rId10" imgW="3225600" imgH="838080" progId="Equation.3">
                  <p:embed/>
                </p:oleObj>
              </mc:Choice>
              <mc:Fallback>
                <p:oleObj name="公式" r:id="rId10" imgW="3225600" imgH="838080" progId="Equation.3">
                  <p:embed/>
                  <p:pic>
                    <p:nvPicPr>
                      <p:cNvPr id="5734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54339" y="2746599"/>
                        <a:ext cx="32258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215078" y="4691106"/>
            <a:ext cx="389722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当</a:t>
            </a:r>
            <a:r>
              <a:rPr kumimoji="1"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为有限值时</a:t>
            </a:r>
            <a:endParaRPr kumimoji="1" lang="en-US" altLang="zh-CN" sz="24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（即换路时刻无冲击电压）</a:t>
            </a:r>
          </a:p>
          <a:p>
            <a:pPr algn="ctr" eaLnBrk="0" hangingPunct="0"/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351" name="Object 7"/>
              <p:cNvSpPr txBox="1"/>
              <p:nvPr/>
            </p:nvSpPr>
            <p:spPr bwMode="auto">
              <a:xfrm>
                <a:off x="1192970" y="5471494"/>
                <a:ext cx="2170038" cy="687387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​</m:t>
                        </m:r>
                        <m:sSup>
                          <m:sSup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</m:sup>
                        </m:sSup>
                      </m:sub>
                      <m:sup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​​</m:t>
                        </m:r>
                        <m:sSup>
                          <m:sSup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p>
                        </m:sSup>
                      </m:sup>
                      <m:e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</m:nary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zh-CN" altLang="en-US" sz="24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0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7351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92970" y="5471494"/>
                <a:ext cx="2170038" cy="687387"/>
              </a:xfrm>
              <a:prstGeom prst="rect">
                <a:avLst/>
              </a:prstGeom>
              <a:blipFill>
                <a:blip r:embed="rId12"/>
                <a:stretch>
                  <a:fillRect b="-5357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7352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2189895"/>
              </p:ext>
            </p:extLst>
          </p:nvPr>
        </p:nvGraphicFramePr>
        <p:xfrm>
          <a:off x="1204839" y="3810224"/>
          <a:ext cx="107315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0" name="Equation" r:id="rId13" imgW="533160" imgH="228600" progId="Equation.DSMT4">
                  <p:embed/>
                </p:oleObj>
              </mc:Choice>
              <mc:Fallback>
                <p:oleObj name="Equation" r:id="rId13" imgW="533160" imgH="228600" progId="Equation.DSMT4">
                  <p:embed/>
                  <p:pic>
                    <p:nvPicPr>
                      <p:cNvPr id="5735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839" y="3810224"/>
                        <a:ext cx="1073150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3" name="Text Box 9"/>
          <p:cNvSpPr txBox="1">
            <a:spLocks noChangeArrowheads="1"/>
          </p:cNvSpPr>
          <p:nvPr/>
        </p:nvSpPr>
        <p:spPr bwMode="auto">
          <a:xfrm>
            <a:off x="3654351" y="5540550"/>
            <a:ext cx="27003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</a:t>
            </a:r>
            <a:r>
              <a:rPr kumimoji="1" lang="en-US" altLang="zh-CN" sz="2800" b="1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28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(0</a:t>
            </a:r>
            <a:r>
              <a:rPr kumimoji="1" lang="en-US" altLang="zh-CN" sz="2800" b="1" baseline="3000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)= 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</a:t>
            </a:r>
            <a:r>
              <a:rPr kumimoji="1" lang="en-US" altLang="zh-CN" sz="2800" b="1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28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(0</a:t>
            </a:r>
            <a:r>
              <a:rPr kumimoji="1" lang="en-US" altLang="zh-CN" sz="2800" b="1" baseline="30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endParaRPr kumimoji="1" lang="en-US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57354" name="Text Box 10"/>
          <p:cNvSpPr txBox="1">
            <a:spLocks noChangeArrowheads="1"/>
          </p:cNvSpPr>
          <p:nvPr/>
        </p:nvSpPr>
        <p:spPr bwMode="auto">
          <a:xfrm>
            <a:off x="3733726" y="4856338"/>
            <a:ext cx="226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(0</a:t>
            </a:r>
            <a:r>
              <a:rPr kumimoji="1" lang="en-US" altLang="zh-CN" sz="2800" b="1" baseline="3000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)= </a:t>
            </a:r>
            <a:r>
              <a:rPr kumimoji="1" lang="en-US" altLang="zh-CN" sz="2800" b="1" i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800" b="1" i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(0</a:t>
            </a:r>
            <a:r>
              <a:rPr kumimoji="1" lang="en-US" altLang="zh-CN" sz="2800" b="1" baseline="30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en-US" altLang="zh-CN" sz="2800" b="1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endParaRPr kumimoji="1" lang="en-US" altLang="zh-CN" sz="2800" b="1">
              <a:latin typeface="Times New Roman" panose="02020603050405020304" pitchFamily="18" charset="0"/>
            </a:endParaRPr>
          </a:p>
        </p:txBody>
      </p:sp>
      <p:sp>
        <p:nvSpPr>
          <p:cNvPr id="57355" name="Text Box 11"/>
          <p:cNvSpPr txBox="1">
            <a:spLocks noChangeArrowheads="1"/>
          </p:cNvSpPr>
          <p:nvPr/>
        </p:nvSpPr>
        <p:spPr bwMode="auto">
          <a:xfrm>
            <a:off x="6602339" y="5586588"/>
            <a:ext cx="1695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磁链守恒</a:t>
            </a:r>
          </a:p>
        </p:txBody>
      </p:sp>
      <p:grpSp>
        <p:nvGrpSpPr>
          <p:cNvPr id="57380" name="Group 36"/>
          <p:cNvGrpSpPr>
            <a:grpSpLocks/>
          </p:cNvGrpSpPr>
          <p:nvPr/>
        </p:nvGrpSpPr>
        <p:grpSpPr bwMode="auto">
          <a:xfrm>
            <a:off x="755576" y="1052736"/>
            <a:ext cx="1900238" cy="1322388"/>
            <a:chOff x="510" y="378"/>
            <a:chExt cx="1197" cy="833"/>
          </a:xfrm>
        </p:grpSpPr>
        <p:sp>
          <p:nvSpPr>
            <p:cNvPr id="57358" name="Line 14"/>
            <p:cNvSpPr>
              <a:spLocks noChangeShapeType="1"/>
            </p:cNvSpPr>
            <p:nvPr/>
          </p:nvSpPr>
          <p:spPr bwMode="auto">
            <a:xfrm>
              <a:off x="574" y="416"/>
              <a:ext cx="8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59" name="Line 15"/>
            <p:cNvSpPr>
              <a:spLocks noChangeShapeType="1"/>
            </p:cNvSpPr>
            <p:nvPr/>
          </p:nvSpPr>
          <p:spPr bwMode="auto">
            <a:xfrm>
              <a:off x="574" y="1184"/>
              <a:ext cx="86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60" name="Line 16"/>
            <p:cNvSpPr>
              <a:spLocks noChangeShapeType="1"/>
            </p:cNvSpPr>
            <p:nvPr/>
          </p:nvSpPr>
          <p:spPr bwMode="auto">
            <a:xfrm>
              <a:off x="707" y="486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61" name="Text Box 17"/>
            <p:cNvSpPr txBox="1">
              <a:spLocks noChangeArrowheads="1"/>
            </p:cNvSpPr>
            <p:nvPr/>
          </p:nvSpPr>
          <p:spPr bwMode="auto">
            <a:xfrm>
              <a:off x="703" y="482"/>
              <a:ext cx="2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L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57362" name="Text Box 18"/>
            <p:cNvSpPr txBox="1">
              <a:spLocks noChangeArrowheads="1"/>
            </p:cNvSpPr>
            <p:nvPr/>
          </p:nvSpPr>
          <p:spPr bwMode="auto">
            <a:xfrm>
              <a:off x="1105" y="677"/>
              <a:ext cx="2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57363" name="Text Box 19"/>
            <p:cNvSpPr txBox="1">
              <a:spLocks noChangeArrowheads="1"/>
            </p:cNvSpPr>
            <p:nvPr/>
          </p:nvSpPr>
          <p:spPr bwMode="auto">
            <a:xfrm>
              <a:off x="1474" y="663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L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57364" name="Oval 20"/>
            <p:cNvSpPr>
              <a:spLocks noChangeArrowheads="1"/>
            </p:cNvSpPr>
            <p:nvPr/>
          </p:nvSpPr>
          <p:spPr bwMode="auto">
            <a:xfrm>
              <a:off x="515" y="1137"/>
              <a:ext cx="72" cy="7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65" name="Oval 21"/>
            <p:cNvSpPr>
              <a:spLocks noChangeArrowheads="1"/>
            </p:cNvSpPr>
            <p:nvPr/>
          </p:nvSpPr>
          <p:spPr bwMode="auto">
            <a:xfrm>
              <a:off x="510" y="378"/>
              <a:ext cx="72" cy="7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7366" name="Group 22"/>
            <p:cNvGrpSpPr>
              <a:grpSpLocks/>
            </p:cNvGrpSpPr>
            <p:nvPr/>
          </p:nvGrpSpPr>
          <p:grpSpPr bwMode="auto">
            <a:xfrm>
              <a:off x="1393" y="592"/>
              <a:ext cx="113" cy="214"/>
              <a:chOff x="887" y="1182"/>
              <a:chExt cx="113" cy="214"/>
            </a:xfrm>
          </p:grpSpPr>
          <p:sp>
            <p:nvSpPr>
              <p:cNvPr id="57367" name="Oval 23"/>
              <p:cNvSpPr>
                <a:spLocks noChangeArrowheads="1"/>
              </p:cNvSpPr>
              <p:nvPr/>
            </p:nvSpPr>
            <p:spPr bwMode="auto">
              <a:xfrm>
                <a:off x="891" y="1182"/>
                <a:ext cx="109" cy="109"/>
              </a:xfrm>
              <a:prstGeom prst="ellipse">
                <a:avLst/>
              </a:prstGeom>
              <a:solidFill>
                <a:srgbClr val="99FF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368" name="Oval 24"/>
              <p:cNvSpPr>
                <a:spLocks noChangeArrowheads="1"/>
              </p:cNvSpPr>
              <p:nvPr/>
            </p:nvSpPr>
            <p:spPr bwMode="auto">
              <a:xfrm>
                <a:off x="887" y="1287"/>
                <a:ext cx="109" cy="109"/>
              </a:xfrm>
              <a:prstGeom prst="ellipse">
                <a:avLst/>
              </a:prstGeom>
              <a:solidFill>
                <a:srgbClr val="99FF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57369" name="Oval 25"/>
            <p:cNvSpPr>
              <a:spLocks noChangeArrowheads="1"/>
            </p:cNvSpPr>
            <p:nvPr/>
          </p:nvSpPr>
          <p:spPr bwMode="auto">
            <a:xfrm>
              <a:off x="1398" y="812"/>
              <a:ext cx="109" cy="109"/>
            </a:xfrm>
            <a:prstGeom prst="ellipse">
              <a:avLst/>
            </a:prstGeom>
            <a:solidFill>
              <a:srgbClr val="99FF99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70" name="Oval 26"/>
            <p:cNvSpPr>
              <a:spLocks noChangeArrowheads="1"/>
            </p:cNvSpPr>
            <p:nvPr/>
          </p:nvSpPr>
          <p:spPr bwMode="auto">
            <a:xfrm>
              <a:off x="1394" y="926"/>
              <a:ext cx="109" cy="109"/>
            </a:xfrm>
            <a:prstGeom prst="ellipse">
              <a:avLst/>
            </a:prstGeom>
            <a:solidFill>
              <a:srgbClr val="99FF99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71" name="Rectangle 27"/>
            <p:cNvSpPr>
              <a:spLocks noChangeArrowheads="1"/>
            </p:cNvSpPr>
            <p:nvPr/>
          </p:nvSpPr>
          <p:spPr bwMode="auto">
            <a:xfrm>
              <a:off x="1343" y="592"/>
              <a:ext cx="91" cy="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72" name="Line 28"/>
            <p:cNvSpPr>
              <a:spLocks noChangeShapeType="1"/>
            </p:cNvSpPr>
            <p:nvPr/>
          </p:nvSpPr>
          <p:spPr bwMode="auto">
            <a:xfrm>
              <a:off x="1433" y="410"/>
              <a:ext cx="0" cy="17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73" name="Line 29"/>
            <p:cNvSpPr>
              <a:spLocks noChangeShapeType="1"/>
            </p:cNvSpPr>
            <p:nvPr/>
          </p:nvSpPr>
          <p:spPr bwMode="auto">
            <a:xfrm flipV="1">
              <a:off x="1424" y="1026"/>
              <a:ext cx="0" cy="16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374" name="Text Box 30"/>
            <p:cNvSpPr txBox="1">
              <a:spLocks noChangeArrowheads="1"/>
            </p:cNvSpPr>
            <p:nvPr/>
          </p:nvSpPr>
          <p:spPr bwMode="auto">
            <a:xfrm>
              <a:off x="1148" y="439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57375" name="Text Box 31"/>
            <p:cNvSpPr txBox="1">
              <a:spLocks noChangeArrowheads="1"/>
            </p:cNvSpPr>
            <p:nvPr/>
          </p:nvSpPr>
          <p:spPr bwMode="auto">
            <a:xfrm>
              <a:off x="1150" y="902"/>
              <a:ext cx="2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Symbol" panose="05050102010706020507" pitchFamily="18" charset="2"/>
                </a:rPr>
                <a:t>-</a:t>
              </a:r>
            </a:p>
          </p:txBody>
        </p:sp>
        <p:sp>
          <p:nvSpPr>
            <p:cNvPr id="57376" name="Text Box 32"/>
            <p:cNvSpPr txBox="1">
              <a:spLocks noChangeArrowheads="1"/>
            </p:cNvSpPr>
            <p:nvPr/>
          </p:nvSpPr>
          <p:spPr bwMode="auto">
            <a:xfrm>
              <a:off x="1214" y="727"/>
              <a:ext cx="11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kumimoji="1" lang="zh-CN" altLang="zh-CN" sz="2400" b="1" baseline="-25000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32" name="Object 7">
            <a:extLst>
              <a:ext uri="{FF2B5EF4-FFF2-40B4-BE49-F238E27FC236}">
                <a16:creationId xmlns:a16="http://schemas.microsoft.com/office/drawing/2014/main" id="{36EA1D0A-59A2-4B1C-B9A5-2269E8DA30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293023"/>
              </p:ext>
            </p:extLst>
          </p:nvPr>
        </p:nvGraphicFramePr>
        <p:xfrm>
          <a:off x="3086469" y="3723705"/>
          <a:ext cx="3022600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1" name="Equation" r:id="rId15" imgW="1498320" imgH="342720" progId="Equation.DSMT4">
                  <p:embed/>
                </p:oleObj>
              </mc:Choice>
              <mc:Fallback>
                <p:oleObj name="Equation" r:id="rId15" imgW="1498320" imgH="342720" progId="Equation.DSMT4">
                  <p:embed/>
                  <p:pic>
                    <p:nvPicPr>
                      <p:cNvPr id="5735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6469" y="3723705"/>
                        <a:ext cx="3022600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30375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7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7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73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3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7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7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7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7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0" grpId="0" build="p" autoUpdateAnimBg="0"/>
      <p:bldP spid="57351" grpId="0"/>
      <p:bldP spid="57353" grpId="0" build="p" autoUpdateAnimBg="0" advAuto="0"/>
      <p:bldP spid="57354" grpId="0" build="p" autoUpdateAnimBg="0"/>
      <p:bldP spid="57355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539750" y="2849562"/>
            <a:ext cx="2990851" cy="1304924"/>
            <a:chOff x="340" y="1659"/>
            <a:chExt cx="1884" cy="822"/>
          </a:xfrm>
        </p:grpSpPr>
        <p:sp>
          <p:nvSpPr>
            <p:cNvPr id="165912" name="Text Box 5"/>
            <p:cNvSpPr txBox="1">
              <a:spLocks noChangeArrowheads="1"/>
            </p:cNvSpPr>
            <p:nvPr/>
          </p:nvSpPr>
          <p:spPr bwMode="auto">
            <a:xfrm>
              <a:off x="399" y="1659"/>
              <a:ext cx="1825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</a:t>
              </a:r>
              <a:r>
                <a:rPr kumimoji="1" lang="en-US" altLang="zh-CN" sz="3200" b="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sz="3200" b="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32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3200" b="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sz="32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 = </a:t>
              </a:r>
              <a:r>
                <a:rPr kumimoji="1" lang="en-US" altLang="zh-CN" sz="3200" b="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</a:t>
              </a:r>
              <a:r>
                <a:rPr kumimoji="1" lang="en-US" altLang="zh-CN" sz="3200" b="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sz="3200" b="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32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sz="2000" b="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lang="en-US" altLang="zh-CN" sz="32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kumimoji="1" lang="en-US" altLang="zh-CN" sz="3200" b="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5913" name="Text Box 6"/>
            <p:cNvSpPr txBox="1">
              <a:spLocks noChangeArrowheads="1"/>
            </p:cNvSpPr>
            <p:nvPr/>
          </p:nvSpPr>
          <p:spPr bwMode="auto">
            <a:xfrm>
              <a:off x="443" y="2113"/>
              <a:ext cx="153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0" i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sz="32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3200" b="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sz="32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 = </a:t>
              </a:r>
              <a:r>
                <a:rPr kumimoji="1" lang="en-US" altLang="zh-CN" sz="3200" b="0" i="1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1" lang="en-US" altLang="zh-CN" sz="3200" b="0" i="1" baseline="-25000" dirty="0" err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r>
                <a:rPr kumimoji="1" lang="en-US" altLang="zh-CN" sz="32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sz="2000" b="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sz="32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165914" name="AutoShape 7"/>
            <p:cNvSpPr>
              <a:spLocks/>
            </p:cNvSpPr>
            <p:nvPr/>
          </p:nvSpPr>
          <p:spPr bwMode="auto">
            <a:xfrm>
              <a:off x="340" y="1842"/>
              <a:ext cx="91" cy="590"/>
            </a:xfrm>
            <a:prstGeom prst="leftBrace">
              <a:avLst>
                <a:gd name="adj1" fmla="val 54029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539750" y="1265238"/>
            <a:ext cx="2995613" cy="1231899"/>
            <a:chOff x="340" y="707"/>
            <a:chExt cx="1887" cy="776"/>
          </a:xfrm>
        </p:grpSpPr>
        <p:sp>
          <p:nvSpPr>
            <p:cNvPr id="165909" name="Text Box 9"/>
            <p:cNvSpPr txBox="1">
              <a:spLocks noChangeArrowheads="1"/>
            </p:cNvSpPr>
            <p:nvPr/>
          </p:nvSpPr>
          <p:spPr bwMode="auto">
            <a:xfrm>
              <a:off x="417" y="707"/>
              <a:ext cx="1747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q</a:t>
              </a:r>
              <a:r>
                <a:rPr kumimoji="1" lang="en-US" altLang="zh-CN" sz="3200" b="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 </a:t>
              </a:r>
              <a:r>
                <a:rPr kumimoji="1" lang="en-US" altLang="zh-CN" sz="32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3200" b="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sz="32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 </a:t>
              </a:r>
              <a:r>
                <a:rPr kumimoji="1" lang="en-US" altLang="zh-CN" sz="3200" b="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= q</a:t>
              </a:r>
              <a:r>
                <a:rPr kumimoji="1" lang="en-US" altLang="zh-CN" sz="3200" b="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3200" b="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32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sz="2400" b="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sz="3200" b="0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165910" name="Text Box 10"/>
            <p:cNvSpPr txBox="1">
              <a:spLocks noChangeArrowheads="1"/>
            </p:cNvSpPr>
            <p:nvPr/>
          </p:nvSpPr>
          <p:spPr bwMode="auto">
            <a:xfrm>
              <a:off x="454" y="1115"/>
              <a:ext cx="1773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3200" b="0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3200" b="0" i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3200" b="0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3200" b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en-US" altLang="zh-CN" sz="3200" b="0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1" lang="en-US" altLang="zh-CN" sz="3200" b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 = </a:t>
              </a:r>
              <a:r>
                <a:rPr kumimoji="1" lang="en-US" altLang="zh-CN" sz="3200" b="0" i="1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3200" b="0" i="1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r>
                <a:rPr kumimoji="1" lang="en-US" altLang="zh-CN" sz="3200" b="0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  <a:r>
                <a:rPr kumimoji="1" lang="en-US" altLang="zh-CN" sz="3200" b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(0</a:t>
              </a:r>
              <a:r>
                <a:rPr kumimoji="1" lang="zh-CN" altLang="en-US" sz="2000" b="0" baseline="-2500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－</a:t>
              </a:r>
              <a:r>
                <a:rPr kumimoji="1" lang="en-US" altLang="zh-CN" sz="3200" b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165911" name="AutoShape 11"/>
            <p:cNvSpPr>
              <a:spLocks/>
            </p:cNvSpPr>
            <p:nvPr/>
          </p:nvSpPr>
          <p:spPr bwMode="auto">
            <a:xfrm>
              <a:off x="340" y="845"/>
              <a:ext cx="136" cy="635"/>
            </a:xfrm>
            <a:prstGeom prst="leftBrace">
              <a:avLst>
                <a:gd name="adj1" fmla="val 38909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88076" name="Rectangle 12"/>
          <p:cNvSpPr>
            <a:spLocks noChangeArrowheads="1"/>
          </p:cNvSpPr>
          <p:nvPr/>
        </p:nvSpPr>
        <p:spPr bwMode="auto">
          <a:xfrm>
            <a:off x="611188" y="632946"/>
            <a:ext cx="3312740" cy="52322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234000" rIns="198000" anchor="ctr"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indent="0" eaLnBrk="1" hangingPunct="1"/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（连续）换路定律</a:t>
            </a:r>
          </a:p>
        </p:txBody>
      </p:sp>
      <p:sp>
        <p:nvSpPr>
          <p:cNvPr id="88077" name="Text Box 13"/>
          <p:cNvSpPr txBox="1">
            <a:spLocks noChangeArrowheads="1"/>
          </p:cNvSpPr>
          <p:nvPr/>
        </p:nvSpPr>
        <p:spPr bwMode="auto">
          <a:xfrm>
            <a:off x="1835150" y="4381243"/>
            <a:ext cx="7058025" cy="1057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8000" rIns="198000" anchor="ctr"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AutoNum type="circleNumDbPlain"/>
            </a:pP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电容电流和电感电压为有限值是换路定律成立的条件。</a:t>
            </a:r>
          </a:p>
        </p:txBody>
      </p:sp>
      <p:sp>
        <p:nvSpPr>
          <p:cNvPr id="88079" name="Text Box 15"/>
          <p:cNvSpPr txBox="1">
            <a:spLocks noChangeArrowheads="1"/>
          </p:cNvSpPr>
          <p:nvPr/>
        </p:nvSpPr>
        <p:spPr bwMode="auto">
          <a:xfrm>
            <a:off x="3530601" y="2755104"/>
            <a:ext cx="5192712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dirty="0">
                <a:solidFill>
                  <a:schemeClr val="tx1"/>
                </a:solidFill>
                <a:latin typeface="楷体_GB2312" pitchFamily="49" charset="-122"/>
              </a:rPr>
              <a:t>    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换路瞬间，若电感电压保持为有限值</a:t>
            </a:r>
            <a:r>
              <a:rPr kumimoji="1" lang="en-US" altLang="zh-CN" dirty="0">
                <a:solidFill>
                  <a:schemeClr val="tx1"/>
                </a:solidFill>
                <a:latin typeface="楷体_GB2312" pitchFamily="49" charset="-122"/>
              </a:rPr>
              <a:t>(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无冲击电压</a:t>
            </a:r>
            <a:r>
              <a:rPr kumimoji="1" lang="en-US" altLang="zh-CN" dirty="0">
                <a:solidFill>
                  <a:schemeClr val="tx1"/>
                </a:solidFill>
                <a:latin typeface="楷体_GB2312" pitchFamily="49" charset="-122"/>
              </a:rPr>
              <a:t>)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，则电感电流（磁链）换路前后保持不变。</a:t>
            </a:r>
          </a:p>
        </p:txBody>
      </p:sp>
      <p:sp>
        <p:nvSpPr>
          <p:cNvPr id="88080" name="Text Box 16"/>
          <p:cNvSpPr txBox="1">
            <a:spLocks noChangeArrowheads="1"/>
          </p:cNvSpPr>
          <p:nvPr/>
        </p:nvSpPr>
        <p:spPr bwMode="auto">
          <a:xfrm>
            <a:off x="3563938" y="1196975"/>
            <a:ext cx="5329237" cy="163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1" lang="en-US" altLang="zh-CN" dirty="0">
                <a:solidFill>
                  <a:schemeClr val="tx1"/>
                </a:solidFill>
                <a:latin typeface="楷体_GB2312" pitchFamily="49" charset="-122"/>
              </a:rPr>
              <a:t>    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换路瞬间，若电容电流保持为有限值</a:t>
            </a:r>
            <a:r>
              <a:rPr kumimoji="1" lang="en-US" altLang="zh-CN" dirty="0">
                <a:solidFill>
                  <a:schemeClr val="tx1"/>
                </a:solidFill>
                <a:latin typeface="楷体_GB2312" pitchFamily="49" charset="-122"/>
              </a:rPr>
              <a:t>(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无冲击电流</a:t>
            </a:r>
            <a:r>
              <a:rPr kumimoji="1" lang="en-US" altLang="zh-CN" dirty="0">
                <a:solidFill>
                  <a:schemeClr val="tx1"/>
                </a:solidFill>
                <a:latin typeface="楷体_GB2312" pitchFamily="49" charset="-122"/>
              </a:rPr>
              <a:t>)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，则电容电压（电荷）换路前后保持不变。</a:t>
            </a:r>
          </a:p>
        </p:txBody>
      </p:sp>
      <p:sp>
        <p:nvSpPr>
          <p:cNvPr id="88082" name="Text Box 18"/>
          <p:cNvSpPr txBox="1">
            <a:spLocks noChangeArrowheads="1"/>
          </p:cNvSpPr>
          <p:nvPr/>
        </p:nvSpPr>
        <p:spPr bwMode="auto">
          <a:xfrm>
            <a:off x="1835150" y="5465763"/>
            <a:ext cx="60483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8000" rIns="198000" anchor="ctr"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buFontTx/>
              <a:buAutoNum type="circleNumDbPlain" startAt="2"/>
            </a:pP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换路定律反映了能量不能跃变（能量守恒是其本质）。</a:t>
            </a:r>
          </a:p>
        </p:txBody>
      </p:sp>
      <p:sp>
        <p:nvSpPr>
          <p:cNvPr id="165904" name="Text Box 34"/>
          <p:cNvSpPr txBox="1">
            <a:spLocks noChangeArrowheads="1"/>
          </p:cNvSpPr>
          <p:nvPr/>
        </p:nvSpPr>
        <p:spPr bwMode="auto">
          <a:xfrm>
            <a:off x="677360" y="4351338"/>
            <a:ext cx="996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sz="3200" b="0" dirty="0">
                <a:solidFill>
                  <a:srgbClr val="FA7748"/>
                </a:solidFill>
                <a:latin typeface="Times New Roman" panose="02020603050405020304" pitchFamily="18" charset="0"/>
              </a:rPr>
              <a:t>注意</a:t>
            </a:r>
          </a:p>
        </p:txBody>
      </p:sp>
    </p:spTree>
    <p:extLst>
      <p:ext uri="{BB962C8B-B14F-4D97-AF65-F5344CB8AC3E}">
        <p14:creationId xmlns:p14="http://schemas.microsoft.com/office/powerpoint/2010/main" val="389280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100"/>
                                        <p:tgtEl>
                                          <p:spTgt spid="88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00"/>
                                        <p:tgtEl>
                                          <p:spTgt spid="88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5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88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88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6" grpId="0" animBg="1"/>
      <p:bldP spid="88077" grpId="0" build="p" autoUpdateAnimBg="0"/>
      <p:bldP spid="88079" grpId="0" autoUpdateAnimBg="0"/>
      <p:bldP spid="88080" grpId="0" autoUpdateAnimBg="0"/>
      <p:bldP spid="88082" grpId="0" build="p" autoUpdateAnimBg="0"/>
      <p:bldP spid="16590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D66002-55C0-443E-ACCA-F5D3C7057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648E5A-CF64-4266-932E-274557207202}" type="datetime1">
              <a:rPr lang="zh-CN" altLang="en-US" smtClean="0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029A73-8C3E-4BC7-99F4-C612AD33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53884-D4CB-4181-8AA5-02F5A891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9A88-BB01-4C3C-B2FB-163983272EDA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B0E7EF5-22AB-4F6E-8DC7-C37C6D446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32946"/>
            <a:ext cx="6246812" cy="52322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234000" rIns="198000" anchor="ctr"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indent="0" eaLnBrk="1" hangingPunct="1"/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</a:rPr>
              <a:t>换路定律（补充部分，不作要求）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B134FC-F074-4DB6-9633-DF8E38905326}"/>
              </a:ext>
            </a:extLst>
          </p:cNvPr>
          <p:cNvSpPr txBox="1"/>
          <p:nvPr/>
        </p:nvSpPr>
        <p:spPr>
          <a:xfrm>
            <a:off x="607923" y="1844824"/>
            <a:ext cx="806853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连续换路（简单情况）（需掌握内容！）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r>
              <a:rPr lang="zh-CN" altLang="en-US" sz="3200" dirty="0"/>
              <a:t>跳变换路（复杂情况）</a:t>
            </a:r>
            <a:endParaRPr lang="en-US" altLang="zh-CN" sz="3200" dirty="0"/>
          </a:p>
          <a:p>
            <a:r>
              <a:rPr lang="zh-CN" altLang="en-US" sz="3200" dirty="0"/>
              <a:t>参考：教材</a:t>
            </a:r>
            <a:r>
              <a:rPr lang="en-US" altLang="zh-CN" sz="3200" dirty="0"/>
              <a:t>P239</a:t>
            </a:r>
            <a:r>
              <a:rPr lang="zh-CN" altLang="en-US" sz="3200" dirty="0"/>
              <a:t>：电压不相等的电容并联</a:t>
            </a:r>
            <a:endParaRPr lang="en-US" altLang="zh-CN" sz="3200" dirty="0"/>
          </a:p>
          <a:p>
            <a:r>
              <a:rPr lang="zh-CN" altLang="en-US" sz="3200" dirty="0"/>
              <a:t>            教材</a:t>
            </a:r>
            <a:r>
              <a:rPr lang="en-US" altLang="zh-CN" sz="3200" dirty="0"/>
              <a:t>P250</a:t>
            </a:r>
            <a:r>
              <a:rPr lang="zh-CN" altLang="en-US" sz="3200" dirty="0"/>
              <a:t>：电流不相等的电感串联</a:t>
            </a:r>
            <a:endParaRPr lang="en-US" altLang="zh-CN" sz="3200" dirty="0"/>
          </a:p>
          <a:p>
            <a:r>
              <a:rPr lang="zh-CN" altLang="en-US" sz="3200" dirty="0"/>
              <a:t>            教材</a:t>
            </a:r>
            <a:r>
              <a:rPr lang="en-US" altLang="zh-CN" sz="3200" dirty="0"/>
              <a:t>P261</a:t>
            </a:r>
            <a:r>
              <a:rPr lang="zh-CN" altLang="en-US" sz="3200" dirty="0"/>
              <a:t>：状态</a:t>
            </a:r>
            <a:r>
              <a:rPr lang="zh-CN" altLang="en-US" sz="3200" b="1" dirty="0">
                <a:solidFill>
                  <a:srgbClr val="FF0000"/>
                </a:solidFill>
              </a:rPr>
              <a:t>跳变换路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endParaRPr lang="en-US" altLang="zh-CN" sz="3200" dirty="0"/>
          </a:p>
          <a:p>
            <a:r>
              <a:rPr lang="en-US" altLang="zh-CN" sz="3200" dirty="0"/>
              <a:t>[</a:t>
            </a:r>
            <a:r>
              <a:rPr lang="zh-CN" altLang="en-US" sz="3200" dirty="0"/>
              <a:t>牢记： </a:t>
            </a:r>
            <a:r>
              <a:rPr lang="en-US" altLang="zh-CN" sz="3200" dirty="0" err="1"/>
              <a:t>kcl</a:t>
            </a:r>
            <a:r>
              <a:rPr lang="zh-CN" altLang="en-US" sz="3200" dirty="0"/>
              <a:t>和</a:t>
            </a:r>
            <a:r>
              <a:rPr lang="en-US" altLang="zh-CN" sz="3200" dirty="0" err="1"/>
              <a:t>kvl</a:t>
            </a:r>
            <a:r>
              <a:rPr lang="zh-CN" altLang="en-US" sz="3200" dirty="0"/>
              <a:t>，能量守恒（电量守恒和磁链守恒）是基本物理规律约束</a:t>
            </a:r>
            <a:r>
              <a:rPr lang="en-US" altLang="zh-CN" sz="3200" dirty="0"/>
              <a:t>]</a:t>
            </a:r>
            <a:endParaRPr lang="zh-CN" altLang="en-US" sz="3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2510C9-1088-4A6B-9BB7-9AFFF2BA419A}"/>
              </a:ext>
            </a:extLst>
          </p:cNvPr>
          <p:cNvSpPr txBox="1"/>
          <p:nvPr/>
        </p:nvSpPr>
        <p:spPr>
          <a:xfrm>
            <a:off x="723543" y="6165245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学有余力的学生，可以自学跳变换路内容</a:t>
            </a:r>
          </a:p>
        </p:txBody>
      </p:sp>
    </p:spTree>
    <p:extLst>
      <p:ext uri="{BB962C8B-B14F-4D97-AF65-F5344CB8AC3E}">
        <p14:creationId xmlns:p14="http://schemas.microsoft.com/office/powerpoint/2010/main" val="289044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287338" y="260350"/>
            <a:ext cx="348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三、电路初始值的确定</a:t>
            </a:r>
            <a:endParaRPr kumimoji="1" lang="zh-CN" altLang="en-US" sz="3200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836613" y="4005064"/>
            <a:ext cx="2300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1" lang="en-US" altLang="zh-CN" sz="2400" b="1" dirty="0">
                <a:latin typeface="Times New Roman" panose="02020603050405020304" pitchFamily="18" charset="0"/>
              </a:rPr>
              <a:t>(2) 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由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换路定律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1182688" y="4452739"/>
            <a:ext cx="29019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en-US" altLang="zh-CN" sz="32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(0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>
                <a:latin typeface="Times New Roman" panose="02020603050405020304" pitchFamily="18" charset="0"/>
              </a:rPr>
              <a:t>) = 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(0</a:t>
            </a:r>
            <a:r>
              <a:rPr kumimoji="1" lang="en-US" altLang="zh-CN" sz="2400" b="1" baseline="3000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en-US" altLang="zh-CN" sz="2400" b="1">
                <a:latin typeface="Times New Roman" panose="02020603050405020304" pitchFamily="18" charset="0"/>
              </a:rPr>
              <a:t>)=8V</a:t>
            </a:r>
          </a:p>
        </p:txBody>
      </p:sp>
      <p:grpSp>
        <p:nvGrpSpPr>
          <p:cNvPr id="61523" name="Group 83"/>
          <p:cNvGrpSpPr>
            <a:grpSpLocks/>
          </p:cNvGrpSpPr>
          <p:nvPr/>
        </p:nvGrpSpPr>
        <p:grpSpPr bwMode="auto">
          <a:xfrm>
            <a:off x="4932363" y="2773363"/>
            <a:ext cx="3789362" cy="2079625"/>
            <a:chOff x="3107" y="1747"/>
            <a:chExt cx="2387" cy="1310"/>
          </a:xfrm>
        </p:grpSpPr>
        <p:sp>
          <p:nvSpPr>
            <p:cNvPr id="61446" name="Oval 6"/>
            <p:cNvSpPr>
              <a:spLocks noChangeArrowheads="1"/>
            </p:cNvSpPr>
            <p:nvPr/>
          </p:nvSpPr>
          <p:spPr bwMode="auto">
            <a:xfrm>
              <a:off x="4916" y="2129"/>
              <a:ext cx="247" cy="228"/>
            </a:xfrm>
            <a:prstGeom prst="ellipse">
              <a:avLst/>
            </a:prstGeom>
            <a:solidFill>
              <a:srgbClr val="FF00FF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47" name="Oval 7"/>
            <p:cNvSpPr>
              <a:spLocks noChangeArrowheads="1"/>
            </p:cNvSpPr>
            <p:nvPr/>
          </p:nvSpPr>
          <p:spPr bwMode="auto">
            <a:xfrm>
              <a:off x="3524" y="2151"/>
              <a:ext cx="247" cy="228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48" name="Rectangle 8"/>
            <p:cNvSpPr>
              <a:spLocks noChangeArrowheads="1"/>
            </p:cNvSpPr>
            <p:nvPr/>
          </p:nvSpPr>
          <p:spPr bwMode="auto">
            <a:xfrm>
              <a:off x="4019" y="1831"/>
              <a:ext cx="248" cy="92"/>
            </a:xfrm>
            <a:prstGeom prst="rect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49" name="Line 9"/>
            <p:cNvSpPr>
              <a:spLocks noChangeShapeType="1"/>
            </p:cNvSpPr>
            <p:nvPr/>
          </p:nvSpPr>
          <p:spPr bwMode="auto">
            <a:xfrm flipH="1">
              <a:off x="5052" y="2078"/>
              <a:ext cx="0" cy="61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50" name="Line 10"/>
            <p:cNvSpPr>
              <a:spLocks noChangeShapeType="1"/>
            </p:cNvSpPr>
            <p:nvPr/>
          </p:nvSpPr>
          <p:spPr bwMode="auto">
            <a:xfrm flipV="1">
              <a:off x="5052" y="1877"/>
              <a:ext cx="0" cy="27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51" name="Line 11"/>
            <p:cNvSpPr>
              <a:spLocks noChangeShapeType="1"/>
            </p:cNvSpPr>
            <p:nvPr/>
          </p:nvSpPr>
          <p:spPr bwMode="auto">
            <a:xfrm>
              <a:off x="4267" y="1877"/>
              <a:ext cx="78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52" name="Line 12"/>
            <p:cNvSpPr>
              <a:spLocks noChangeShapeType="1"/>
            </p:cNvSpPr>
            <p:nvPr/>
          </p:nvSpPr>
          <p:spPr bwMode="auto">
            <a:xfrm>
              <a:off x="3648" y="1877"/>
              <a:ext cx="37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53" name="Line 13"/>
            <p:cNvSpPr>
              <a:spLocks noChangeShapeType="1"/>
            </p:cNvSpPr>
            <p:nvPr/>
          </p:nvSpPr>
          <p:spPr bwMode="auto">
            <a:xfrm>
              <a:off x="3648" y="1877"/>
              <a:ext cx="0" cy="82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54" name="Line 14"/>
            <p:cNvSpPr>
              <a:spLocks noChangeShapeType="1"/>
            </p:cNvSpPr>
            <p:nvPr/>
          </p:nvSpPr>
          <p:spPr bwMode="auto">
            <a:xfrm>
              <a:off x="3648" y="2699"/>
              <a:ext cx="140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55" name="Text Box 15"/>
            <p:cNvSpPr txBox="1">
              <a:spLocks noChangeArrowheads="1"/>
            </p:cNvSpPr>
            <p:nvPr/>
          </p:nvSpPr>
          <p:spPr bwMode="auto">
            <a:xfrm>
              <a:off x="3407" y="1828"/>
              <a:ext cx="262" cy="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3200" b="1">
                  <a:latin typeface="Times New Roman" panose="02020603050405020304" pitchFamily="18" charset="0"/>
                </a:rPr>
                <a:t>+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3200" b="1"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1456" name="Text Box 16"/>
            <p:cNvSpPr txBox="1">
              <a:spLocks noChangeArrowheads="1"/>
            </p:cNvSpPr>
            <p:nvPr/>
          </p:nvSpPr>
          <p:spPr bwMode="auto">
            <a:xfrm>
              <a:off x="3107" y="2115"/>
              <a:ext cx="4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10V</a:t>
              </a:r>
            </a:p>
          </p:txBody>
        </p:sp>
        <p:sp>
          <p:nvSpPr>
            <p:cNvPr id="61457" name="Line 17"/>
            <p:cNvSpPr>
              <a:spLocks noChangeShapeType="1"/>
            </p:cNvSpPr>
            <p:nvPr/>
          </p:nvSpPr>
          <p:spPr bwMode="auto">
            <a:xfrm>
              <a:off x="5053" y="2440"/>
              <a:ext cx="0" cy="18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58" name="Text Box 18"/>
            <p:cNvSpPr txBox="1">
              <a:spLocks noChangeArrowheads="1"/>
            </p:cNvSpPr>
            <p:nvPr/>
          </p:nvSpPr>
          <p:spPr bwMode="auto">
            <a:xfrm>
              <a:off x="4365" y="2326"/>
              <a:ext cx="60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(0</a:t>
              </a:r>
              <a:r>
                <a:rPr kumimoji="1" lang="zh-CN" altLang="en-US" sz="2400" b="1" baseline="30000">
                  <a:latin typeface="Times New Roman" panose="02020603050405020304" pitchFamily="18" charset="0"/>
                </a:rPr>
                <a:t>＋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61459" name="Text Box 19"/>
            <p:cNvSpPr txBox="1">
              <a:spLocks noChangeArrowheads="1"/>
            </p:cNvSpPr>
            <p:nvPr/>
          </p:nvSpPr>
          <p:spPr bwMode="auto">
            <a:xfrm>
              <a:off x="5143" y="1747"/>
              <a:ext cx="351" cy="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3200" b="1">
                  <a:latin typeface="Times New Roman" panose="02020603050405020304" pitchFamily="18" charset="0"/>
                </a:rPr>
                <a:t>+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8V</a:t>
              </a:r>
              <a:endParaRPr kumimoji="1" lang="en-US" altLang="zh-CN" sz="2400" b="1" i="1" baseline="-25000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3200" b="1"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</a:p>
          </p:txBody>
        </p:sp>
        <p:sp>
          <p:nvSpPr>
            <p:cNvPr id="61460" name="Text Box 20"/>
            <p:cNvSpPr txBox="1">
              <a:spLocks noChangeArrowheads="1"/>
            </p:cNvSpPr>
            <p:nvPr/>
          </p:nvSpPr>
          <p:spPr bwMode="auto">
            <a:xfrm>
              <a:off x="3821" y="1870"/>
              <a:ext cx="5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10k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61461" name="Text Box 21"/>
            <p:cNvSpPr txBox="1">
              <a:spLocks noChangeArrowheads="1"/>
            </p:cNvSpPr>
            <p:nvPr/>
          </p:nvSpPr>
          <p:spPr bwMode="auto">
            <a:xfrm>
              <a:off x="3870" y="2769"/>
              <a:ext cx="11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0</a:t>
              </a:r>
              <a:r>
                <a:rPr kumimoji="1" lang="en-US" altLang="zh-CN" sz="2400" b="1" baseline="30000">
                  <a:latin typeface="Times New Roman" panose="02020603050405020304" pitchFamily="18" charset="0"/>
                </a:rPr>
                <a:t>+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等效电路</a:t>
              </a:r>
            </a:p>
          </p:txBody>
        </p:sp>
      </p:grpSp>
      <p:graphicFrame>
        <p:nvGraphicFramePr>
          <p:cNvPr id="61462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0118401"/>
              </p:ext>
            </p:extLst>
          </p:nvPr>
        </p:nvGraphicFramePr>
        <p:xfrm>
          <a:off x="1282700" y="5759252"/>
          <a:ext cx="2897188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521" name="公式" r:id="rId4" imgW="1562040" imgH="406080" progId="Equation.3">
                  <p:embed/>
                </p:oleObj>
              </mc:Choice>
              <mc:Fallback>
                <p:oleObj name="公式" r:id="rId4" imgW="1562040" imgH="406080" progId="Equation.3">
                  <p:embed/>
                  <p:pic>
                    <p:nvPicPr>
                      <p:cNvPr id="61462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700" y="5759252"/>
                        <a:ext cx="2897188" cy="750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63" name="Text Box 23"/>
          <p:cNvSpPr txBox="1">
            <a:spLocks noChangeArrowheads="1"/>
          </p:cNvSpPr>
          <p:nvPr/>
        </p:nvSpPr>
        <p:spPr bwMode="auto">
          <a:xfrm>
            <a:off x="719138" y="836613"/>
            <a:ext cx="3252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en-US" altLang="zh-CN" sz="2400" b="1">
                <a:latin typeface="Times New Roman" panose="02020603050405020304" pitchFamily="18" charset="0"/>
              </a:rPr>
              <a:t>(1) 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由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400" b="1" baseline="30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电路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求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>
                <a:latin typeface="Times New Roman" panose="02020603050405020304" pitchFamily="18" charset="0"/>
              </a:rPr>
              <a:t>(0</a:t>
            </a:r>
            <a:r>
              <a:rPr kumimoji="1" lang="en-US" altLang="zh-CN" sz="2400" b="1" baseline="3000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en-US" altLang="zh-CN" sz="2400" b="1">
                <a:latin typeface="Times New Roman" panose="02020603050405020304" pitchFamily="18" charset="0"/>
              </a:rPr>
              <a:t>)</a:t>
            </a:r>
          </a:p>
        </p:txBody>
      </p:sp>
      <p:grpSp>
        <p:nvGrpSpPr>
          <p:cNvPr id="61522" name="Group 82"/>
          <p:cNvGrpSpPr>
            <a:grpSpLocks/>
          </p:cNvGrpSpPr>
          <p:nvPr/>
        </p:nvGrpSpPr>
        <p:grpSpPr bwMode="auto">
          <a:xfrm>
            <a:off x="431800" y="1323975"/>
            <a:ext cx="3863975" cy="1468438"/>
            <a:chOff x="272" y="834"/>
            <a:chExt cx="2434" cy="925"/>
          </a:xfrm>
        </p:grpSpPr>
        <p:sp>
          <p:nvSpPr>
            <p:cNvPr id="61465" name="Oval 25"/>
            <p:cNvSpPr>
              <a:spLocks noChangeArrowheads="1"/>
            </p:cNvSpPr>
            <p:nvPr/>
          </p:nvSpPr>
          <p:spPr bwMode="auto">
            <a:xfrm>
              <a:off x="693" y="1193"/>
              <a:ext cx="224" cy="205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66" name="Rectangle 26"/>
            <p:cNvSpPr>
              <a:spLocks noChangeArrowheads="1"/>
            </p:cNvSpPr>
            <p:nvPr/>
          </p:nvSpPr>
          <p:spPr bwMode="auto">
            <a:xfrm>
              <a:off x="1206" y="906"/>
              <a:ext cx="270" cy="82"/>
            </a:xfrm>
            <a:prstGeom prst="rect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67" name="Rectangle 27"/>
            <p:cNvSpPr>
              <a:spLocks noChangeArrowheads="1"/>
            </p:cNvSpPr>
            <p:nvPr/>
          </p:nvSpPr>
          <p:spPr bwMode="auto">
            <a:xfrm>
              <a:off x="1791" y="1111"/>
              <a:ext cx="90" cy="205"/>
            </a:xfrm>
            <a:prstGeom prst="rect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68" name="Line 28"/>
            <p:cNvSpPr>
              <a:spLocks noChangeShapeType="1"/>
            </p:cNvSpPr>
            <p:nvPr/>
          </p:nvSpPr>
          <p:spPr bwMode="auto">
            <a:xfrm>
              <a:off x="1836" y="1316"/>
              <a:ext cx="0" cy="3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69" name="Line 29"/>
            <p:cNvSpPr>
              <a:spLocks noChangeShapeType="1"/>
            </p:cNvSpPr>
            <p:nvPr/>
          </p:nvSpPr>
          <p:spPr bwMode="auto">
            <a:xfrm flipV="1">
              <a:off x="1836" y="947"/>
              <a:ext cx="0" cy="16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0" name="Line 30"/>
            <p:cNvSpPr>
              <a:spLocks noChangeShapeType="1"/>
            </p:cNvSpPr>
            <p:nvPr/>
          </p:nvSpPr>
          <p:spPr bwMode="auto">
            <a:xfrm>
              <a:off x="2331" y="1397"/>
              <a:ext cx="0" cy="2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1" name="Line 31"/>
            <p:cNvSpPr>
              <a:spLocks noChangeShapeType="1"/>
            </p:cNvSpPr>
            <p:nvPr/>
          </p:nvSpPr>
          <p:spPr bwMode="auto">
            <a:xfrm flipV="1">
              <a:off x="2331" y="947"/>
              <a:ext cx="0" cy="24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2" name="Line 32"/>
            <p:cNvSpPr>
              <a:spLocks noChangeShapeType="1"/>
            </p:cNvSpPr>
            <p:nvPr/>
          </p:nvSpPr>
          <p:spPr bwMode="auto">
            <a:xfrm>
              <a:off x="1476" y="947"/>
              <a:ext cx="85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3" name="Line 33"/>
            <p:cNvSpPr>
              <a:spLocks noChangeShapeType="1"/>
            </p:cNvSpPr>
            <p:nvPr/>
          </p:nvSpPr>
          <p:spPr bwMode="auto">
            <a:xfrm>
              <a:off x="800" y="947"/>
              <a:ext cx="40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4" name="Line 34"/>
            <p:cNvSpPr>
              <a:spLocks noChangeShapeType="1"/>
            </p:cNvSpPr>
            <p:nvPr/>
          </p:nvSpPr>
          <p:spPr bwMode="auto">
            <a:xfrm>
              <a:off x="800" y="947"/>
              <a:ext cx="0" cy="73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5" name="Line 35"/>
            <p:cNvSpPr>
              <a:spLocks noChangeShapeType="1"/>
            </p:cNvSpPr>
            <p:nvPr/>
          </p:nvSpPr>
          <p:spPr bwMode="auto">
            <a:xfrm>
              <a:off x="800" y="1684"/>
              <a:ext cx="153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76" name="Text Box 36"/>
            <p:cNvSpPr txBox="1">
              <a:spLocks noChangeArrowheads="1"/>
            </p:cNvSpPr>
            <p:nvPr/>
          </p:nvSpPr>
          <p:spPr bwMode="auto">
            <a:xfrm>
              <a:off x="550" y="857"/>
              <a:ext cx="262" cy="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3200" b="1">
                  <a:latin typeface="Times New Roman" panose="02020603050405020304" pitchFamily="18" charset="0"/>
                </a:rPr>
                <a:t>+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3200" b="1"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1477" name="Text Box 37"/>
            <p:cNvSpPr txBox="1">
              <a:spLocks noChangeArrowheads="1"/>
            </p:cNvSpPr>
            <p:nvPr/>
          </p:nvSpPr>
          <p:spPr bwMode="auto">
            <a:xfrm>
              <a:off x="272" y="1162"/>
              <a:ext cx="4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10V</a:t>
              </a:r>
            </a:p>
          </p:txBody>
        </p:sp>
        <p:sp>
          <p:nvSpPr>
            <p:cNvPr id="61478" name="Text Box 38"/>
            <p:cNvSpPr txBox="1">
              <a:spLocks noChangeArrowheads="1"/>
            </p:cNvSpPr>
            <p:nvPr/>
          </p:nvSpPr>
          <p:spPr bwMode="auto">
            <a:xfrm>
              <a:off x="2371" y="834"/>
              <a:ext cx="335" cy="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kumimoji="1" lang="en-US" altLang="zh-CN" sz="3200" b="1">
                  <a:latin typeface="Times New Roman" panose="02020603050405020304" pitchFamily="18" charset="0"/>
                </a:rPr>
                <a:t>+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</a:t>
              </a:r>
            </a:p>
            <a:p>
              <a:pPr algn="ctr" eaLnBrk="0" hangingPunct="0"/>
              <a:r>
                <a:rPr kumimoji="1" lang="en-US" altLang="zh-CN" sz="3200" b="1"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  <a:endParaRPr kumimoji="1"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61479" name="Text Box 39"/>
            <p:cNvSpPr txBox="1">
              <a:spLocks noChangeArrowheads="1"/>
            </p:cNvSpPr>
            <p:nvPr/>
          </p:nvSpPr>
          <p:spPr bwMode="auto">
            <a:xfrm>
              <a:off x="1015" y="926"/>
              <a:ext cx="5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10k</a:t>
              </a:r>
              <a:r>
                <a:rPr kumimoji="1" lang="en-US" altLang="zh-CN" sz="2400" b="1"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61480" name="Text Box 40"/>
            <p:cNvSpPr txBox="1">
              <a:spLocks noChangeArrowheads="1"/>
            </p:cNvSpPr>
            <p:nvPr/>
          </p:nvSpPr>
          <p:spPr bwMode="auto">
            <a:xfrm>
              <a:off x="1258" y="1100"/>
              <a:ext cx="5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40k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</p:grpSp>
      <p:sp>
        <p:nvSpPr>
          <p:cNvPr id="61481" name="Text Box 41"/>
          <p:cNvSpPr txBox="1">
            <a:spLocks noChangeArrowheads="1"/>
          </p:cNvSpPr>
          <p:nvPr/>
        </p:nvSpPr>
        <p:spPr bwMode="auto">
          <a:xfrm>
            <a:off x="1319213" y="2860675"/>
            <a:ext cx="1812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en-US" altLang="zh-CN" sz="2400" b="1" i="1" dirty="0" err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i="1" baseline="-25000" dirty="0" err="1"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(0</a:t>
            </a:r>
            <a:r>
              <a:rPr kumimoji="1" lang="en-US" altLang="zh-CN" sz="2400" b="1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)=8V</a:t>
            </a:r>
          </a:p>
        </p:txBody>
      </p:sp>
      <p:sp>
        <p:nvSpPr>
          <p:cNvPr id="61482" name="Text Box 42"/>
          <p:cNvSpPr txBox="1">
            <a:spLocks noChangeArrowheads="1"/>
          </p:cNvSpPr>
          <p:nvPr/>
        </p:nvSpPr>
        <p:spPr bwMode="auto">
          <a:xfrm>
            <a:off x="871538" y="5192514"/>
            <a:ext cx="42513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en-US" altLang="zh-CN" sz="2400" b="1">
                <a:latin typeface="Times New Roman" panose="02020603050405020304" pitchFamily="18" charset="0"/>
              </a:rPr>
              <a:t>(3) 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由</a:t>
            </a:r>
            <a:r>
              <a:rPr kumimoji="1" lang="en-US" altLang="zh-CN" sz="2400" b="1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400" b="1" baseline="3000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等效电路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求 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>
                <a:latin typeface="Times New Roman" panose="02020603050405020304" pitchFamily="18" charset="0"/>
              </a:rPr>
              <a:t>(0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>
                <a:latin typeface="Times New Roman" panose="02020603050405020304" pitchFamily="18" charset="0"/>
              </a:rPr>
              <a:t>)</a:t>
            </a:r>
          </a:p>
          <a:p>
            <a:pPr eaLnBrk="0" hangingPunct="0"/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grpSp>
        <p:nvGrpSpPr>
          <p:cNvPr id="61483" name="Group 43"/>
          <p:cNvGrpSpPr>
            <a:grpSpLocks/>
          </p:cNvGrpSpPr>
          <p:nvPr/>
        </p:nvGrpSpPr>
        <p:grpSpPr bwMode="auto">
          <a:xfrm>
            <a:off x="5224463" y="5214938"/>
            <a:ext cx="2224087" cy="457200"/>
            <a:chOff x="3145" y="3294"/>
            <a:chExt cx="1401" cy="288"/>
          </a:xfrm>
        </p:grpSpPr>
        <p:sp>
          <p:nvSpPr>
            <p:cNvPr id="61484" name="Text Box 44"/>
            <p:cNvSpPr txBox="1">
              <a:spLocks noChangeArrowheads="1"/>
            </p:cNvSpPr>
            <p:nvPr/>
          </p:nvSpPr>
          <p:spPr bwMode="auto">
            <a:xfrm>
              <a:off x="3145" y="3294"/>
              <a:ext cx="14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 dirty="0" err="1">
                  <a:solidFill>
                    <a:srgbClr val="FF0066"/>
                  </a:solidFill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i="1" baseline="-25000" dirty="0" err="1">
                  <a:solidFill>
                    <a:srgbClr val="FF0066"/>
                  </a:solidFill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400" b="1" dirty="0">
                  <a:solidFill>
                    <a:srgbClr val="FF0066"/>
                  </a:solidFill>
                  <a:latin typeface="Times New Roman" panose="02020603050405020304" pitchFamily="18" charset="0"/>
                </a:rPr>
                <a:t>(0</a:t>
              </a:r>
              <a:r>
                <a:rPr kumimoji="1" lang="en-US" altLang="zh-CN" sz="2400" b="1" baseline="30000" dirty="0">
                  <a:solidFill>
                    <a:srgbClr val="FF0066"/>
                  </a:solidFill>
                  <a:latin typeface="Times New Roman" panose="02020603050405020304" pitchFamily="18" charset="0"/>
                </a:rPr>
                <a:t>-</a:t>
              </a:r>
              <a:r>
                <a:rPr kumimoji="1" lang="en-US" altLang="zh-CN" sz="2400" b="1" dirty="0">
                  <a:solidFill>
                    <a:srgbClr val="FF0066"/>
                  </a:solidFill>
                  <a:latin typeface="Times New Roman" panose="02020603050405020304" pitchFamily="18" charset="0"/>
                </a:rPr>
                <a:t>)=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0     </a:t>
              </a:r>
              <a:r>
                <a:rPr kumimoji="1" lang="en-US" altLang="zh-CN" sz="2400" b="1" i="1" dirty="0" err="1">
                  <a:solidFill>
                    <a:srgbClr val="FF0066"/>
                  </a:solidFill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i="1" baseline="-25000" dirty="0" err="1">
                  <a:solidFill>
                    <a:srgbClr val="FF0066"/>
                  </a:solidFill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400" b="1" dirty="0">
                  <a:solidFill>
                    <a:srgbClr val="FF0066"/>
                  </a:solidFill>
                  <a:latin typeface="Times New Roman" panose="02020603050405020304" pitchFamily="18" charset="0"/>
                </a:rPr>
                <a:t>(0</a:t>
              </a:r>
              <a:r>
                <a:rPr kumimoji="1" lang="en-US" altLang="zh-CN" sz="2400" b="1" baseline="30000" dirty="0">
                  <a:solidFill>
                    <a:srgbClr val="FF0066"/>
                  </a:solidFill>
                  <a:latin typeface="Times New Roman" panose="02020603050405020304" pitchFamily="18" charset="0"/>
                </a:rPr>
                <a:t>+</a:t>
              </a:r>
              <a:r>
                <a:rPr kumimoji="1" lang="en-US" altLang="zh-CN" sz="2400" b="1" dirty="0">
                  <a:solidFill>
                    <a:srgbClr val="FF0066"/>
                  </a:solidFill>
                  <a:latin typeface="Times New Roman" panose="02020603050405020304" pitchFamily="18" charset="0"/>
                </a:rPr>
                <a:t>)</a:t>
              </a:r>
              <a:endParaRPr kumimoji="1" lang="en-US" altLang="zh-CN" sz="2400" b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61485" name="Group 45"/>
            <p:cNvGrpSpPr>
              <a:grpSpLocks/>
            </p:cNvGrpSpPr>
            <p:nvPr/>
          </p:nvGrpSpPr>
          <p:grpSpPr bwMode="auto">
            <a:xfrm>
              <a:off x="3854" y="3353"/>
              <a:ext cx="172" cy="164"/>
              <a:chOff x="3854" y="3353"/>
              <a:chExt cx="172" cy="164"/>
            </a:xfrm>
          </p:grpSpPr>
          <p:sp>
            <p:nvSpPr>
              <p:cNvPr id="61486" name="Line 46"/>
              <p:cNvSpPr>
                <a:spLocks noChangeShapeType="1"/>
              </p:cNvSpPr>
              <p:nvPr/>
            </p:nvSpPr>
            <p:spPr bwMode="auto">
              <a:xfrm>
                <a:off x="3854" y="3418"/>
                <a:ext cx="172" cy="0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487" name="Line 47"/>
              <p:cNvSpPr>
                <a:spLocks noChangeShapeType="1"/>
              </p:cNvSpPr>
              <p:nvPr/>
            </p:nvSpPr>
            <p:spPr bwMode="auto">
              <a:xfrm>
                <a:off x="3854" y="3472"/>
                <a:ext cx="163" cy="0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1488" name="Line 48"/>
              <p:cNvSpPr>
                <a:spLocks noChangeShapeType="1"/>
              </p:cNvSpPr>
              <p:nvPr/>
            </p:nvSpPr>
            <p:spPr bwMode="auto">
              <a:xfrm>
                <a:off x="3908" y="3353"/>
                <a:ext cx="64" cy="164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61520" name="Group 80"/>
          <p:cNvGrpSpPr>
            <a:grpSpLocks/>
          </p:cNvGrpSpPr>
          <p:nvPr/>
        </p:nvGrpSpPr>
        <p:grpSpPr bwMode="auto">
          <a:xfrm>
            <a:off x="4559300" y="341313"/>
            <a:ext cx="4175125" cy="2020887"/>
            <a:chOff x="2872" y="215"/>
            <a:chExt cx="2630" cy="1273"/>
          </a:xfrm>
        </p:grpSpPr>
        <p:sp>
          <p:nvSpPr>
            <p:cNvPr id="61490" name="Line 50"/>
            <p:cNvSpPr>
              <a:spLocks noChangeShapeType="1"/>
            </p:cNvSpPr>
            <p:nvPr/>
          </p:nvSpPr>
          <p:spPr bwMode="auto">
            <a:xfrm>
              <a:off x="4638" y="384"/>
              <a:ext cx="0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91" name="Line 51"/>
            <p:cNvSpPr>
              <a:spLocks noChangeShapeType="1"/>
            </p:cNvSpPr>
            <p:nvPr/>
          </p:nvSpPr>
          <p:spPr bwMode="auto">
            <a:xfrm>
              <a:off x="3648" y="372"/>
              <a:ext cx="14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492" name="Text Box 52"/>
            <p:cNvSpPr txBox="1">
              <a:spLocks noChangeArrowheads="1"/>
            </p:cNvSpPr>
            <p:nvPr/>
          </p:nvSpPr>
          <p:spPr bwMode="auto">
            <a:xfrm>
              <a:off x="2884" y="215"/>
              <a:ext cx="5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例</a:t>
              </a:r>
              <a:r>
                <a:rPr kumimoji="1"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1493" name="Oval 53"/>
            <p:cNvSpPr>
              <a:spLocks noChangeArrowheads="1"/>
            </p:cNvSpPr>
            <p:nvPr/>
          </p:nvSpPr>
          <p:spPr bwMode="auto">
            <a:xfrm>
              <a:off x="3509" y="644"/>
              <a:ext cx="260" cy="218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94" name="Rectangle 54"/>
            <p:cNvSpPr>
              <a:spLocks noChangeArrowheads="1"/>
            </p:cNvSpPr>
            <p:nvPr/>
          </p:nvSpPr>
          <p:spPr bwMode="auto">
            <a:xfrm>
              <a:off x="4029" y="337"/>
              <a:ext cx="259" cy="88"/>
            </a:xfrm>
            <a:prstGeom prst="rect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95" name="Rectangle 55"/>
            <p:cNvSpPr>
              <a:spLocks noChangeArrowheads="1"/>
            </p:cNvSpPr>
            <p:nvPr/>
          </p:nvSpPr>
          <p:spPr bwMode="auto">
            <a:xfrm>
              <a:off x="4591" y="556"/>
              <a:ext cx="87" cy="219"/>
            </a:xfrm>
            <a:prstGeom prst="rect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96" name="Line 56"/>
            <p:cNvSpPr>
              <a:spLocks noChangeShapeType="1"/>
            </p:cNvSpPr>
            <p:nvPr/>
          </p:nvSpPr>
          <p:spPr bwMode="auto">
            <a:xfrm>
              <a:off x="5012" y="632"/>
              <a:ext cx="173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97" name="Line 57"/>
            <p:cNvSpPr>
              <a:spLocks noChangeShapeType="1"/>
            </p:cNvSpPr>
            <p:nvPr/>
          </p:nvSpPr>
          <p:spPr bwMode="auto">
            <a:xfrm>
              <a:off x="4635" y="904"/>
              <a:ext cx="86" cy="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98" name="Line 58"/>
            <p:cNvSpPr>
              <a:spLocks noChangeShapeType="1"/>
            </p:cNvSpPr>
            <p:nvPr/>
          </p:nvSpPr>
          <p:spPr bwMode="auto">
            <a:xfrm flipV="1">
              <a:off x="4636" y="912"/>
              <a:ext cx="132" cy="8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499" name="Line 59"/>
            <p:cNvSpPr>
              <a:spLocks noChangeShapeType="1"/>
            </p:cNvSpPr>
            <p:nvPr/>
          </p:nvSpPr>
          <p:spPr bwMode="auto">
            <a:xfrm>
              <a:off x="5093" y="675"/>
              <a:ext cx="1" cy="48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0" name="Line 60"/>
            <p:cNvSpPr>
              <a:spLocks noChangeShapeType="1"/>
            </p:cNvSpPr>
            <p:nvPr/>
          </p:nvSpPr>
          <p:spPr bwMode="auto">
            <a:xfrm flipV="1">
              <a:off x="5093" y="369"/>
              <a:ext cx="1" cy="2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1" name="Text Box 61"/>
            <p:cNvSpPr txBox="1">
              <a:spLocks noChangeArrowheads="1"/>
            </p:cNvSpPr>
            <p:nvPr/>
          </p:nvSpPr>
          <p:spPr bwMode="auto">
            <a:xfrm>
              <a:off x="3394" y="316"/>
              <a:ext cx="262" cy="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3200" b="1">
                  <a:latin typeface="Times New Roman" panose="02020603050405020304" pitchFamily="18" charset="0"/>
                </a:rPr>
                <a:t>+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3200" b="1"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1502" name="Text Box 62"/>
            <p:cNvSpPr txBox="1">
              <a:spLocks noChangeArrowheads="1"/>
            </p:cNvSpPr>
            <p:nvPr/>
          </p:nvSpPr>
          <p:spPr bwMode="auto">
            <a:xfrm>
              <a:off x="3618" y="763"/>
              <a:ext cx="4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10V</a:t>
              </a:r>
            </a:p>
          </p:txBody>
        </p:sp>
        <p:sp>
          <p:nvSpPr>
            <p:cNvPr id="61503" name="Line 63"/>
            <p:cNvSpPr>
              <a:spLocks noChangeShapeType="1"/>
            </p:cNvSpPr>
            <p:nvPr/>
          </p:nvSpPr>
          <p:spPr bwMode="auto">
            <a:xfrm>
              <a:off x="5028" y="720"/>
              <a:ext cx="1" cy="17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04" name="Text Box 64"/>
            <p:cNvSpPr txBox="1">
              <a:spLocks noChangeArrowheads="1"/>
            </p:cNvSpPr>
            <p:nvPr/>
          </p:nvSpPr>
          <p:spPr bwMode="auto">
            <a:xfrm>
              <a:off x="4869" y="763"/>
              <a:ext cx="25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1505" name="Text Box 65"/>
            <p:cNvSpPr txBox="1">
              <a:spLocks noChangeArrowheads="1"/>
            </p:cNvSpPr>
            <p:nvPr/>
          </p:nvSpPr>
          <p:spPr bwMode="auto">
            <a:xfrm>
              <a:off x="5150" y="291"/>
              <a:ext cx="352" cy="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kumimoji="1" lang="en-US" altLang="zh-CN" sz="3200" b="1">
                  <a:latin typeface="Times New Roman" panose="02020603050405020304" pitchFamily="18" charset="0"/>
                </a:rPr>
                <a:t>+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</a:t>
              </a:r>
            </a:p>
            <a:p>
              <a:pPr algn="ctr" eaLnBrk="0" hangingPunct="0"/>
              <a:r>
                <a:rPr kumimoji="1" lang="en-US" altLang="zh-CN" sz="3200" b="1"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  <a:endParaRPr kumimoji="1" lang="en-US" altLang="zh-CN" sz="3200" b="1">
                <a:latin typeface="Times New Roman" panose="02020603050405020304" pitchFamily="18" charset="0"/>
              </a:endParaRPr>
            </a:p>
          </p:txBody>
        </p:sp>
        <p:sp>
          <p:nvSpPr>
            <p:cNvPr id="61506" name="Text Box 66"/>
            <p:cNvSpPr txBox="1">
              <a:spLocks noChangeArrowheads="1"/>
            </p:cNvSpPr>
            <p:nvPr/>
          </p:nvSpPr>
          <p:spPr bwMode="auto">
            <a:xfrm>
              <a:off x="4439" y="883"/>
              <a:ext cx="205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2000" b="1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61507" name="Text Box 67"/>
            <p:cNvSpPr txBox="1">
              <a:spLocks noChangeArrowheads="1"/>
            </p:cNvSpPr>
            <p:nvPr/>
          </p:nvSpPr>
          <p:spPr bwMode="auto">
            <a:xfrm>
              <a:off x="3835" y="369"/>
              <a:ext cx="5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10k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61508" name="Text Box 68"/>
            <p:cNvSpPr txBox="1">
              <a:spLocks noChangeArrowheads="1"/>
            </p:cNvSpPr>
            <p:nvPr/>
          </p:nvSpPr>
          <p:spPr bwMode="auto">
            <a:xfrm>
              <a:off x="4060" y="572"/>
              <a:ext cx="5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40k</a:t>
              </a:r>
              <a:r>
                <a:rPr kumimoji="1" lang="en-US" altLang="zh-CN" sz="2400" b="1"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61509" name="Text Box 69"/>
            <p:cNvSpPr txBox="1">
              <a:spLocks noChangeArrowheads="1"/>
            </p:cNvSpPr>
            <p:nvPr/>
          </p:nvSpPr>
          <p:spPr bwMode="auto">
            <a:xfrm>
              <a:off x="2872" y="1200"/>
              <a:ext cx="10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zh-CN" altLang="en-US" sz="2400" b="1">
                  <a:latin typeface="Times New Roman" panose="02020603050405020304" pitchFamily="18" charset="0"/>
                </a:rPr>
                <a:t>求  </a:t>
              </a:r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(0</a:t>
              </a:r>
              <a:r>
                <a:rPr kumimoji="1" lang="en-US" altLang="zh-CN" sz="2400" b="1" baseline="30000">
                  <a:latin typeface="Times New Roman" panose="02020603050405020304" pitchFamily="18" charset="0"/>
                </a:rPr>
                <a:t>+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)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。</a:t>
              </a:r>
            </a:p>
          </p:txBody>
        </p:sp>
        <p:sp>
          <p:nvSpPr>
            <p:cNvPr id="61510" name="Line 70"/>
            <p:cNvSpPr>
              <a:spLocks noChangeShapeType="1"/>
            </p:cNvSpPr>
            <p:nvPr/>
          </p:nvSpPr>
          <p:spPr bwMode="auto">
            <a:xfrm>
              <a:off x="4643" y="1047"/>
              <a:ext cx="0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11" name="Line 71"/>
            <p:cNvSpPr>
              <a:spLocks noChangeShapeType="1"/>
            </p:cNvSpPr>
            <p:nvPr/>
          </p:nvSpPr>
          <p:spPr bwMode="auto">
            <a:xfrm>
              <a:off x="5012" y="680"/>
              <a:ext cx="173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512" name="Line 72"/>
            <p:cNvSpPr>
              <a:spLocks noChangeShapeType="1"/>
            </p:cNvSpPr>
            <p:nvPr/>
          </p:nvSpPr>
          <p:spPr bwMode="auto">
            <a:xfrm>
              <a:off x="3648" y="384"/>
              <a:ext cx="0" cy="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513" name="Line 73"/>
            <p:cNvSpPr>
              <a:spLocks noChangeShapeType="1"/>
            </p:cNvSpPr>
            <p:nvPr/>
          </p:nvSpPr>
          <p:spPr bwMode="auto">
            <a:xfrm>
              <a:off x="3648" y="1152"/>
              <a:ext cx="14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514" name="Group 74"/>
          <p:cNvGrpSpPr>
            <a:grpSpLocks/>
          </p:cNvGrpSpPr>
          <p:nvPr/>
        </p:nvGrpSpPr>
        <p:grpSpPr bwMode="auto">
          <a:xfrm>
            <a:off x="3267075" y="2843213"/>
            <a:ext cx="1574800" cy="541337"/>
            <a:chOff x="2058" y="1791"/>
            <a:chExt cx="992" cy="341"/>
          </a:xfrm>
        </p:grpSpPr>
        <p:sp>
          <p:nvSpPr>
            <p:cNvPr id="61515" name="AutoShape 75"/>
            <p:cNvSpPr>
              <a:spLocks noChangeArrowheads="1"/>
            </p:cNvSpPr>
            <p:nvPr/>
          </p:nvSpPr>
          <p:spPr bwMode="auto">
            <a:xfrm>
              <a:off x="2058" y="1791"/>
              <a:ext cx="992" cy="341"/>
            </a:xfrm>
            <a:prstGeom prst="wedgeEllipseCallout">
              <a:avLst>
                <a:gd name="adj1" fmla="val -51412"/>
                <a:gd name="adj2" fmla="val -103958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kumimoji="1"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1516" name="Text Box 76"/>
            <p:cNvSpPr txBox="1">
              <a:spLocks noChangeArrowheads="1"/>
            </p:cNvSpPr>
            <p:nvPr/>
          </p:nvSpPr>
          <p:spPr bwMode="auto">
            <a:xfrm>
              <a:off x="2157" y="1848"/>
              <a:ext cx="7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电阻电路</a:t>
              </a:r>
              <a:r>
                <a:rPr kumimoji="1" lang="en-US" altLang="zh-CN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61517" name="Group 77"/>
          <p:cNvGrpSpPr>
            <a:grpSpLocks/>
          </p:cNvGrpSpPr>
          <p:nvPr/>
        </p:nvGrpSpPr>
        <p:grpSpPr bwMode="auto">
          <a:xfrm>
            <a:off x="4662488" y="4598988"/>
            <a:ext cx="1574800" cy="541337"/>
            <a:chOff x="2937" y="2897"/>
            <a:chExt cx="992" cy="341"/>
          </a:xfrm>
        </p:grpSpPr>
        <p:sp>
          <p:nvSpPr>
            <p:cNvPr id="61518" name="AutoShape 78"/>
            <p:cNvSpPr>
              <a:spLocks noChangeArrowheads="1"/>
            </p:cNvSpPr>
            <p:nvPr/>
          </p:nvSpPr>
          <p:spPr bwMode="auto">
            <a:xfrm>
              <a:off x="2937" y="2897"/>
              <a:ext cx="992" cy="341"/>
            </a:xfrm>
            <a:prstGeom prst="wedgeEllipseCallout">
              <a:avLst>
                <a:gd name="adj1" fmla="val 54134"/>
                <a:gd name="adj2" fmla="val -136509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kumimoji="1"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1519" name="Text Box 79"/>
            <p:cNvSpPr txBox="1">
              <a:spLocks noChangeArrowheads="1"/>
            </p:cNvSpPr>
            <p:nvPr/>
          </p:nvSpPr>
          <p:spPr bwMode="auto">
            <a:xfrm>
              <a:off x="3036" y="2954"/>
              <a:ext cx="7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电阻电路</a:t>
              </a:r>
              <a:r>
                <a:rPr kumimoji="1" lang="en-US" altLang="zh-CN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84" name="Text Box 41"/>
          <p:cNvSpPr txBox="1">
            <a:spLocks noChangeArrowheads="1"/>
          </p:cNvSpPr>
          <p:nvPr/>
        </p:nvSpPr>
        <p:spPr bwMode="auto">
          <a:xfrm>
            <a:off x="1318915" y="3376414"/>
            <a:ext cx="1812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en-US" altLang="zh-CN" sz="2400" b="1" i="1" dirty="0" err="1"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i="1" baseline="-25000" dirty="0" err="1"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(0</a:t>
            </a:r>
            <a:r>
              <a:rPr kumimoji="1" lang="en-US" altLang="zh-CN" sz="2400" b="1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)=0A</a:t>
            </a:r>
          </a:p>
        </p:txBody>
      </p:sp>
    </p:spTree>
    <p:extLst>
      <p:ext uri="{BB962C8B-B14F-4D97-AF65-F5344CB8AC3E}">
        <p14:creationId xmlns:p14="http://schemas.microsoft.com/office/powerpoint/2010/main" val="2947368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6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6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6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2" grpId="0" build="p" autoUpdateAnimBg="0" advAuto="0"/>
      <p:bldP spid="61443" grpId="0" build="p" autoUpdateAnimBg="0"/>
      <p:bldP spid="61444" grpId="0" build="p" autoUpdateAnimBg="0"/>
      <p:bldP spid="61463" grpId="0" build="p" autoUpdateAnimBg="0"/>
      <p:bldP spid="61481" grpId="0" build="p" autoUpdateAnimBg="0"/>
      <p:bldP spid="61482" grpId="0" build="p" autoUpdateAnimBg="0"/>
      <p:bldP spid="84" grpId="0" build="p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490" name="Object 2"/>
          <p:cNvGraphicFramePr>
            <a:graphicFrameLocks noChangeAspect="1"/>
          </p:cNvGraphicFramePr>
          <p:nvPr/>
        </p:nvGraphicFramePr>
        <p:xfrm>
          <a:off x="4495800" y="1447800"/>
          <a:ext cx="38862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20" name="公式" r:id="rId4" imgW="3886200" imgH="469800" progId="Equation.3">
                  <p:embed/>
                </p:oleObj>
              </mc:Choice>
              <mc:Fallback>
                <p:oleObj name="公式" r:id="rId4" imgW="3886200" imgH="469800" progId="Equation.3">
                  <p:embed/>
                  <p:pic>
                    <p:nvPicPr>
                      <p:cNvPr id="6349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447800"/>
                        <a:ext cx="38862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1" name="Text Box 3"/>
          <p:cNvSpPr txBox="1">
            <a:spLocks noChangeArrowheads="1"/>
          </p:cNvSpPr>
          <p:nvPr/>
        </p:nvSpPr>
        <p:spPr bwMode="auto">
          <a:xfrm>
            <a:off x="7573963" y="890588"/>
            <a:ext cx="79692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en-US" altLang="zh-CN" sz="8000" b="1">
                <a:solidFill>
                  <a:srgbClr val="FF0066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</a:t>
            </a:r>
            <a:endParaRPr kumimoji="1" lang="en-US" altLang="zh-CN" sz="2400" b="1">
              <a:solidFill>
                <a:srgbClr val="FF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4937125" y="2455863"/>
            <a:ext cx="24574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0" hangingPunct="0"/>
            <a:r>
              <a:rPr kumimoji="1" lang="en-US" altLang="zh-CN" sz="3200" b="1" i="1"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L</a:t>
            </a:r>
            <a:r>
              <a:rPr kumimoji="1" lang="en-US" altLang="zh-CN" sz="2400" b="1">
                <a:latin typeface="Times New Roman" panose="02020603050405020304" pitchFamily="18" charset="0"/>
              </a:rPr>
              <a:t>(0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>
                <a:latin typeface="Times New Roman" panose="02020603050405020304" pitchFamily="18" charset="0"/>
              </a:rPr>
              <a:t>)= </a:t>
            </a:r>
            <a:r>
              <a:rPr kumimoji="1" lang="en-US" altLang="zh-CN" sz="3200" b="1" i="1"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L</a:t>
            </a:r>
            <a:r>
              <a:rPr kumimoji="1" lang="en-US" altLang="zh-CN" sz="2400" b="1">
                <a:latin typeface="Times New Roman" panose="02020603050405020304" pitchFamily="18" charset="0"/>
              </a:rPr>
              <a:t>(0</a:t>
            </a:r>
            <a:r>
              <a:rPr kumimoji="1" lang="en-US" altLang="zh-CN" sz="2400" b="1" baseline="3000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en-US" altLang="zh-CN" sz="2400" b="1">
                <a:latin typeface="Times New Roman" panose="02020603050405020304" pitchFamily="18" charset="0"/>
              </a:rPr>
              <a:t>) =2A</a:t>
            </a:r>
          </a:p>
        </p:txBody>
      </p:sp>
      <p:graphicFrame>
        <p:nvGraphicFramePr>
          <p:cNvPr id="63493" name="Object 5"/>
          <p:cNvGraphicFramePr>
            <a:graphicFrameLocks noChangeAspect="1"/>
          </p:cNvGraphicFramePr>
          <p:nvPr/>
        </p:nvGraphicFramePr>
        <p:xfrm>
          <a:off x="5181600" y="3962400"/>
          <a:ext cx="2979738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21" name="Equation" r:id="rId6" imgW="1422360" imgH="228600" progId="Equation.3">
                  <p:embed/>
                </p:oleObj>
              </mc:Choice>
              <mc:Fallback>
                <p:oleObj name="Equation" r:id="rId6" imgW="1422360" imgH="228600" progId="Equation.3">
                  <p:embed/>
                  <p:pic>
                    <p:nvPicPr>
                      <p:cNvPr id="6349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3962400"/>
                        <a:ext cx="2979738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250825" y="225425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例 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endParaRPr kumimoji="1" lang="en-US" altLang="zh-CN" sz="3200" b="1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63523" name="Text Box 35"/>
          <p:cNvSpPr txBox="1">
            <a:spLocks noChangeArrowheads="1"/>
          </p:cNvSpPr>
          <p:nvPr/>
        </p:nvSpPr>
        <p:spPr bwMode="auto">
          <a:xfrm>
            <a:off x="4510088" y="565150"/>
            <a:ext cx="4202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kumimoji="1" lang="en-US" altLang="zh-CN" sz="2400" b="1" i="1">
                <a:latin typeface="Times New Roman" panose="02020603050405020304" pitchFamily="18" charset="0"/>
              </a:rPr>
              <a:t>t </a:t>
            </a:r>
            <a:r>
              <a:rPr kumimoji="1" lang="en-US" altLang="zh-CN" sz="2400" b="1">
                <a:latin typeface="Times New Roman" panose="02020603050405020304" pitchFamily="18" charset="0"/>
              </a:rPr>
              <a:t>= 0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时闭合开关</a:t>
            </a:r>
            <a:r>
              <a:rPr kumimoji="1" lang="en-US" altLang="zh-CN" sz="2400" b="1">
                <a:latin typeface="Times New Roman" panose="02020603050405020304" pitchFamily="18" charset="0"/>
              </a:rPr>
              <a:t>S ,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求 </a:t>
            </a:r>
            <a:r>
              <a:rPr kumimoji="1" lang="en-US" altLang="zh-CN" sz="2400" b="1" i="1"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i="1" baseline="-25000">
                <a:latin typeface="Times New Roman" panose="02020603050405020304" pitchFamily="18" charset="0"/>
              </a:rPr>
              <a:t>L</a:t>
            </a:r>
            <a:r>
              <a:rPr kumimoji="1" lang="en-US" altLang="zh-CN" sz="2400" b="1">
                <a:latin typeface="Times New Roman" panose="02020603050405020304" pitchFamily="18" charset="0"/>
              </a:rPr>
              <a:t>(0</a:t>
            </a:r>
            <a:r>
              <a:rPr kumimoji="1" lang="en-US" altLang="zh-CN" sz="2400" b="1" i="1" baseline="3000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>
                <a:latin typeface="Times New Roman" panose="02020603050405020304" pitchFamily="18" charset="0"/>
              </a:rPr>
              <a:t>。</a:t>
            </a:r>
          </a:p>
        </p:txBody>
      </p:sp>
      <p:grpSp>
        <p:nvGrpSpPr>
          <p:cNvPr id="63560" name="Group 72"/>
          <p:cNvGrpSpPr>
            <a:grpSpLocks/>
          </p:cNvGrpSpPr>
          <p:nvPr/>
        </p:nvGrpSpPr>
        <p:grpSpPr bwMode="auto">
          <a:xfrm>
            <a:off x="323850" y="260350"/>
            <a:ext cx="3870325" cy="1752600"/>
            <a:chOff x="204" y="164"/>
            <a:chExt cx="2438" cy="1104"/>
          </a:xfrm>
        </p:grpSpPr>
        <p:sp>
          <p:nvSpPr>
            <p:cNvPr id="63499" name="Line 11"/>
            <p:cNvSpPr>
              <a:spLocks noChangeShapeType="1"/>
            </p:cNvSpPr>
            <p:nvPr/>
          </p:nvSpPr>
          <p:spPr bwMode="auto">
            <a:xfrm>
              <a:off x="2265" y="1026"/>
              <a:ext cx="0" cy="24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00" name="Text Box 12"/>
            <p:cNvSpPr txBox="1">
              <a:spLocks noChangeArrowheads="1"/>
            </p:cNvSpPr>
            <p:nvPr/>
          </p:nvSpPr>
          <p:spPr bwMode="auto">
            <a:xfrm>
              <a:off x="1892" y="952"/>
              <a:ext cx="2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L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3501" name="Text Box 13"/>
            <p:cNvSpPr txBox="1">
              <a:spLocks noChangeArrowheads="1"/>
            </p:cNvSpPr>
            <p:nvPr/>
          </p:nvSpPr>
          <p:spPr bwMode="auto">
            <a:xfrm>
              <a:off x="2341" y="456"/>
              <a:ext cx="301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+</a:t>
              </a:r>
            </a:p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L</a:t>
              </a:r>
            </a:p>
            <a:p>
              <a:pPr algn="ctr" eaLnBrk="0" hangingPunct="0"/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3502" name="Text Box 14"/>
            <p:cNvSpPr txBox="1">
              <a:spLocks noChangeArrowheads="1"/>
            </p:cNvSpPr>
            <p:nvPr/>
          </p:nvSpPr>
          <p:spPr bwMode="auto">
            <a:xfrm>
              <a:off x="1943" y="62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L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3503" name="Rectangle 15"/>
            <p:cNvSpPr>
              <a:spLocks noChangeArrowheads="1"/>
            </p:cNvSpPr>
            <p:nvPr/>
          </p:nvSpPr>
          <p:spPr bwMode="auto">
            <a:xfrm>
              <a:off x="1113" y="404"/>
              <a:ext cx="288" cy="96"/>
            </a:xfrm>
            <a:prstGeom prst="rect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kumimoji="1" lang="zh-CN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3504" name="Rectangle 16"/>
            <p:cNvSpPr>
              <a:spLocks noChangeArrowheads="1"/>
            </p:cNvSpPr>
            <p:nvPr/>
          </p:nvSpPr>
          <p:spPr bwMode="auto">
            <a:xfrm>
              <a:off x="1689" y="404"/>
              <a:ext cx="288" cy="96"/>
            </a:xfrm>
            <a:prstGeom prst="rect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05" name="Line 17"/>
            <p:cNvSpPr>
              <a:spLocks noChangeShapeType="1"/>
            </p:cNvSpPr>
            <p:nvPr/>
          </p:nvSpPr>
          <p:spPr bwMode="auto">
            <a:xfrm>
              <a:off x="615" y="815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06" name="Line 18"/>
            <p:cNvSpPr>
              <a:spLocks noChangeShapeType="1"/>
            </p:cNvSpPr>
            <p:nvPr/>
          </p:nvSpPr>
          <p:spPr bwMode="auto">
            <a:xfrm>
              <a:off x="681" y="884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07" name="Line 19"/>
            <p:cNvSpPr>
              <a:spLocks noChangeShapeType="1"/>
            </p:cNvSpPr>
            <p:nvPr/>
          </p:nvSpPr>
          <p:spPr bwMode="auto">
            <a:xfrm flipV="1">
              <a:off x="777" y="452"/>
              <a:ext cx="0" cy="34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08" name="Line 20"/>
            <p:cNvSpPr>
              <a:spLocks noChangeShapeType="1"/>
            </p:cNvSpPr>
            <p:nvPr/>
          </p:nvSpPr>
          <p:spPr bwMode="auto">
            <a:xfrm>
              <a:off x="777" y="884"/>
              <a:ext cx="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09" name="Line 21"/>
            <p:cNvSpPr>
              <a:spLocks noChangeShapeType="1"/>
            </p:cNvSpPr>
            <p:nvPr/>
          </p:nvSpPr>
          <p:spPr bwMode="auto">
            <a:xfrm>
              <a:off x="777" y="1268"/>
              <a:ext cx="14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0" name="Line 22"/>
            <p:cNvSpPr>
              <a:spLocks noChangeShapeType="1"/>
            </p:cNvSpPr>
            <p:nvPr/>
          </p:nvSpPr>
          <p:spPr bwMode="auto">
            <a:xfrm>
              <a:off x="777" y="452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1" name="Line 23"/>
            <p:cNvSpPr>
              <a:spLocks noChangeShapeType="1"/>
            </p:cNvSpPr>
            <p:nvPr/>
          </p:nvSpPr>
          <p:spPr bwMode="auto">
            <a:xfrm>
              <a:off x="1401" y="452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2" name="Line 24"/>
            <p:cNvSpPr>
              <a:spLocks noChangeShapeType="1"/>
            </p:cNvSpPr>
            <p:nvPr/>
          </p:nvSpPr>
          <p:spPr bwMode="auto">
            <a:xfrm>
              <a:off x="1977" y="452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3" name="Line 25"/>
            <p:cNvSpPr>
              <a:spLocks noChangeShapeType="1"/>
            </p:cNvSpPr>
            <p:nvPr/>
          </p:nvSpPr>
          <p:spPr bwMode="auto">
            <a:xfrm>
              <a:off x="2265" y="452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4" name="Line 26"/>
            <p:cNvSpPr>
              <a:spLocks noChangeShapeType="1"/>
            </p:cNvSpPr>
            <p:nvPr/>
          </p:nvSpPr>
          <p:spPr bwMode="auto">
            <a:xfrm>
              <a:off x="1545" y="452"/>
              <a:ext cx="0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5" name="Line 27"/>
            <p:cNvSpPr>
              <a:spLocks noChangeShapeType="1"/>
            </p:cNvSpPr>
            <p:nvPr/>
          </p:nvSpPr>
          <p:spPr bwMode="auto">
            <a:xfrm flipH="1">
              <a:off x="1353" y="740"/>
              <a:ext cx="192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6" name="Line 28"/>
            <p:cNvSpPr>
              <a:spLocks noChangeShapeType="1"/>
            </p:cNvSpPr>
            <p:nvPr/>
          </p:nvSpPr>
          <p:spPr bwMode="auto">
            <a:xfrm>
              <a:off x="1545" y="884"/>
              <a:ext cx="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7" name="Line 29"/>
            <p:cNvSpPr>
              <a:spLocks noChangeShapeType="1"/>
            </p:cNvSpPr>
            <p:nvPr/>
          </p:nvSpPr>
          <p:spPr bwMode="auto">
            <a:xfrm>
              <a:off x="1353" y="740"/>
              <a:ext cx="96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8" name="Text Box 30"/>
            <p:cNvSpPr txBox="1">
              <a:spLocks noChangeArrowheads="1"/>
            </p:cNvSpPr>
            <p:nvPr/>
          </p:nvSpPr>
          <p:spPr bwMode="auto">
            <a:xfrm>
              <a:off x="204" y="709"/>
              <a:ext cx="4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10V</a:t>
              </a:r>
            </a:p>
          </p:txBody>
        </p:sp>
        <p:sp>
          <p:nvSpPr>
            <p:cNvPr id="63519" name="Text Box 31"/>
            <p:cNvSpPr txBox="1">
              <a:spLocks noChangeArrowheads="1"/>
            </p:cNvSpPr>
            <p:nvPr/>
          </p:nvSpPr>
          <p:spPr bwMode="auto">
            <a:xfrm>
              <a:off x="1098" y="64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63520" name="Text Box 32"/>
            <p:cNvSpPr txBox="1">
              <a:spLocks noChangeArrowheads="1"/>
            </p:cNvSpPr>
            <p:nvPr/>
          </p:nvSpPr>
          <p:spPr bwMode="auto">
            <a:xfrm>
              <a:off x="1065" y="164"/>
              <a:ext cx="3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3521" name="Text Box 33"/>
            <p:cNvSpPr txBox="1">
              <a:spLocks noChangeArrowheads="1"/>
            </p:cNvSpPr>
            <p:nvPr/>
          </p:nvSpPr>
          <p:spPr bwMode="auto">
            <a:xfrm>
              <a:off x="1654" y="164"/>
              <a:ext cx="3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4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63522" name="Line 34"/>
            <p:cNvSpPr>
              <a:spLocks noChangeShapeType="1"/>
            </p:cNvSpPr>
            <p:nvPr/>
          </p:nvSpPr>
          <p:spPr bwMode="auto">
            <a:xfrm>
              <a:off x="2144" y="940"/>
              <a:ext cx="0" cy="2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3525" name="Group 37"/>
            <p:cNvGrpSpPr>
              <a:grpSpLocks/>
            </p:cNvGrpSpPr>
            <p:nvPr/>
          </p:nvGrpSpPr>
          <p:grpSpPr bwMode="auto">
            <a:xfrm>
              <a:off x="2224" y="611"/>
              <a:ext cx="113" cy="214"/>
              <a:chOff x="887" y="1182"/>
              <a:chExt cx="113" cy="214"/>
            </a:xfrm>
          </p:grpSpPr>
          <p:sp>
            <p:nvSpPr>
              <p:cNvPr id="63526" name="Oval 38"/>
              <p:cNvSpPr>
                <a:spLocks noChangeArrowheads="1"/>
              </p:cNvSpPr>
              <p:nvPr/>
            </p:nvSpPr>
            <p:spPr bwMode="auto">
              <a:xfrm>
                <a:off x="891" y="1182"/>
                <a:ext cx="109" cy="109"/>
              </a:xfrm>
              <a:prstGeom prst="ellipse">
                <a:avLst/>
              </a:prstGeom>
              <a:solidFill>
                <a:srgbClr val="99FF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527" name="Oval 39"/>
              <p:cNvSpPr>
                <a:spLocks noChangeArrowheads="1"/>
              </p:cNvSpPr>
              <p:nvPr/>
            </p:nvSpPr>
            <p:spPr bwMode="auto">
              <a:xfrm>
                <a:off x="887" y="1287"/>
                <a:ext cx="109" cy="109"/>
              </a:xfrm>
              <a:prstGeom prst="ellipse">
                <a:avLst/>
              </a:prstGeom>
              <a:solidFill>
                <a:srgbClr val="99FF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3528" name="Oval 40"/>
            <p:cNvSpPr>
              <a:spLocks noChangeArrowheads="1"/>
            </p:cNvSpPr>
            <p:nvPr/>
          </p:nvSpPr>
          <p:spPr bwMode="auto">
            <a:xfrm>
              <a:off x="2229" y="831"/>
              <a:ext cx="109" cy="109"/>
            </a:xfrm>
            <a:prstGeom prst="ellipse">
              <a:avLst/>
            </a:prstGeom>
            <a:solidFill>
              <a:srgbClr val="99FF99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29" name="Oval 41"/>
            <p:cNvSpPr>
              <a:spLocks noChangeArrowheads="1"/>
            </p:cNvSpPr>
            <p:nvPr/>
          </p:nvSpPr>
          <p:spPr bwMode="auto">
            <a:xfrm>
              <a:off x="2225" y="945"/>
              <a:ext cx="109" cy="109"/>
            </a:xfrm>
            <a:prstGeom prst="ellipse">
              <a:avLst/>
            </a:prstGeom>
            <a:solidFill>
              <a:srgbClr val="99FF99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30" name="Rectangle 42"/>
            <p:cNvSpPr>
              <a:spLocks noChangeArrowheads="1"/>
            </p:cNvSpPr>
            <p:nvPr/>
          </p:nvSpPr>
          <p:spPr bwMode="auto">
            <a:xfrm>
              <a:off x="2172" y="602"/>
              <a:ext cx="82" cy="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3561" name="Group 73"/>
          <p:cNvGrpSpPr>
            <a:grpSpLocks/>
          </p:cNvGrpSpPr>
          <p:nvPr/>
        </p:nvGrpSpPr>
        <p:grpSpPr bwMode="auto">
          <a:xfrm>
            <a:off x="344488" y="2747963"/>
            <a:ext cx="3859212" cy="2057400"/>
            <a:chOff x="217" y="1731"/>
            <a:chExt cx="2431" cy="1296"/>
          </a:xfrm>
        </p:grpSpPr>
        <p:sp>
          <p:nvSpPr>
            <p:cNvPr id="63534" name="Line 46"/>
            <p:cNvSpPr>
              <a:spLocks noChangeShapeType="1"/>
            </p:cNvSpPr>
            <p:nvPr/>
          </p:nvSpPr>
          <p:spPr bwMode="auto">
            <a:xfrm>
              <a:off x="2253" y="2717"/>
              <a:ext cx="0" cy="31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35" name="Text Box 47"/>
            <p:cNvSpPr txBox="1">
              <a:spLocks noChangeArrowheads="1"/>
            </p:cNvSpPr>
            <p:nvPr/>
          </p:nvSpPr>
          <p:spPr bwMode="auto">
            <a:xfrm>
              <a:off x="2347" y="2215"/>
              <a:ext cx="301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+</a:t>
              </a:r>
            </a:p>
            <a:p>
              <a:pPr algn="ctr" eaLnBrk="0" hangingPunct="0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L</a:t>
              </a:r>
            </a:p>
            <a:p>
              <a:pPr algn="ctr" eaLnBrk="0" hangingPunct="0"/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3536" name="Rectangle 48"/>
            <p:cNvSpPr>
              <a:spLocks noChangeArrowheads="1"/>
            </p:cNvSpPr>
            <p:nvPr/>
          </p:nvSpPr>
          <p:spPr bwMode="auto">
            <a:xfrm>
              <a:off x="1101" y="2163"/>
              <a:ext cx="288" cy="96"/>
            </a:xfrm>
            <a:prstGeom prst="rect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kumimoji="1" lang="zh-CN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3537" name="Rectangle 49"/>
            <p:cNvSpPr>
              <a:spLocks noChangeArrowheads="1"/>
            </p:cNvSpPr>
            <p:nvPr/>
          </p:nvSpPr>
          <p:spPr bwMode="auto">
            <a:xfrm>
              <a:off x="1677" y="2163"/>
              <a:ext cx="288" cy="96"/>
            </a:xfrm>
            <a:prstGeom prst="rect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38" name="Line 50"/>
            <p:cNvSpPr>
              <a:spLocks noChangeShapeType="1"/>
            </p:cNvSpPr>
            <p:nvPr/>
          </p:nvSpPr>
          <p:spPr bwMode="auto">
            <a:xfrm>
              <a:off x="621" y="2556"/>
              <a:ext cx="30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39" name="Line 51"/>
            <p:cNvSpPr>
              <a:spLocks noChangeShapeType="1"/>
            </p:cNvSpPr>
            <p:nvPr/>
          </p:nvSpPr>
          <p:spPr bwMode="auto">
            <a:xfrm>
              <a:off x="669" y="2643"/>
              <a:ext cx="19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0" name="Line 52"/>
            <p:cNvSpPr>
              <a:spLocks noChangeShapeType="1"/>
            </p:cNvSpPr>
            <p:nvPr/>
          </p:nvSpPr>
          <p:spPr bwMode="auto">
            <a:xfrm flipV="1">
              <a:off x="765" y="2211"/>
              <a:ext cx="0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1" name="Line 53"/>
            <p:cNvSpPr>
              <a:spLocks noChangeShapeType="1"/>
            </p:cNvSpPr>
            <p:nvPr/>
          </p:nvSpPr>
          <p:spPr bwMode="auto">
            <a:xfrm>
              <a:off x="765" y="2643"/>
              <a:ext cx="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2" name="Line 54"/>
            <p:cNvSpPr>
              <a:spLocks noChangeShapeType="1"/>
            </p:cNvSpPr>
            <p:nvPr/>
          </p:nvSpPr>
          <p:spPr bwMode="auto">
            <a:xfrm>
              <a:off x="765" y="3027"/>
              <a:ext cx="14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3" name="Line 55"/>
            <p:cNvSpPr>
              <a:spLocks noChangeShapeType="1"/>
            </p:cNvSpPr>
            <p:nvPr/>
          </p:nvSpPr>
          <p:spPr bwMode="auto">
            <a:xfrm>
              <a:off x="765" y="2211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4" name="Line 56"/>
            <p:cNvSpPr>
              <a:spLocks noChangeShapeType="1"/>
            </p:cNvSpPr>
            <p:nvPr/>
          </p:nvSpPr>
          <p:spPr bwMode="auto">
            <a:xfrm>
              <a:off x="1389" y="2211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5" name="Line 57"/>
            <p:cNvSpPr>
              <a:spLocks noChangeShapeType="1"/>
            </p:cNvSpPr>
            <p:nvPr/>
          </p:nvSpPr>
          <p:spPr bwMode="auto">
            <a:xfrm>
              <a:off x="1965" y="2211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6" name="Line 58"/>
            <p:cNvSpPr>
              <a:spLocks noChangeShapeType="1"/>
            </p:cNvSpPr>
            <p:nvPr/>
          </p:nvSpPr>
          <p:spPr bwMode="auto">
            <a:xfrm flipH="1">
              <a:off x="2253" y="2211"/>
              <a:ext cx="0" cy="28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7" name="Line 59"/>
            <p:cNvSpPr>
              <a:spLocks noChangeShapeType="1"/>
            </p:cNvSpPr>
            <p:nvPr/>
          </p:nvSpPr>
          <p:spPr bwMode="auto">
            <a:xfrm>
              <a:off x="1533" y="2211"/>
              <a:ext cx="0" cy="48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8" name="Line 60"/>
            <p:cNvSpPr>
              <a:spLocks noChangeShapeType="1"/>
            </p:cNvSpPr>
            <p:nvPr/>
          </p:nvSpPr>
          <p:spPr bwMode="auto">
            <a:xfrm>
              <a:off x="1533" y="2643"/>
              <a:ext cx="0" cy="38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9" name="Text Box 61"/>
            <p:cNvSpPr txBox="1">
              <a:spLocks noChangeArrowheads="1"/>
            </p:cNvSpPr>
            <p:nvPr/>
          </p:nvSpPr>
          <p:spPr bwMode="auto">
            <a:xfrm>
              <a:off x="217" y="2427"/>
              <a:ext cx="4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10V</a:t>
              </a:r>
            </a:p>
          </p:txBody>
        </p:sp>
        <p:sp>
          <p:nvSpPr>
            <p:cNvPr id="63550" name="Text Box 62"/>
            <p:cNvSpPr txBox="1">
              <a:spLocks noChangeArrowheads="1"/>
            </p:cNvSpPr>
            <p:nvPr/>
          </p:nvSpPr>
          <p:spPr bwMode="auto">
            <a:xfrm>
              <a:off x="1053" y="1914"/>
              <a:ext cx="3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1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63551" name="Text Box 63"/>
            <p:cNvSpPr txBox="1">
              <a:spLocks noChangeArrowheads="1"/>
            </p:cNvSpPr>
            <p:nvPr/>
          </p:nvSpPr>
          <p:spPr bwMode="auto">
            <a:xfrm>
              <a:off x="1642" y="1914"/>
              <a:ext cx="3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4</a:t>
              </a:r>
              <a:r>
                <a:rPr kumimoji="1" lang="en-US" altLang="zh-CN" sz="2400" b="1">
                  <a:latin typeface="Times New Roman" panose="02020603050405020304" pitchFamily="18" charset="0"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63552" name="Line 64"/>
            <p:cNvSpPr>
              <a:spLocks noChangeShapeType="1"/>
            </p:cNvSpPr>
            <p:nvPr/>
          </p:nvSpPr>
          <p:spPr bwMode="auto">
            <a:xfrm>
              <a:off x="2250" y="2763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53" name="Rectangle 65"/>
            <p:cNvSpPr>
              <a:spLocks noChangeArrowheads="1"/>
            </p:cNvSpPr>
            <p:nvPr/>
          </p:nvSpPr>
          <p:spPr bwMode="auto">
            <a:xfrm>
              <a:off x="333" y="1731"/>
              <a:ext cx="8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0</a:t>
              </a:r>
              <a:r>
                <a:rPr kumimoji="1" lang="en-US" altLang="zh-CN" sz="2400" b="1" baseline="30000">
                  <a:latin typeface="Times New Roman" panose="02020603050405020304" pitchFamily="18" charset="0"/>
                </a:rPr>
                <a:t>+</a:t>
              </a:r>
              <a:r>
                <a:rPr kumimoji="1" lang="zh-CN" altLang="en-US" sz="2400" b="1">
                  <a:latin typeface="Times New Roman" panose="02020603050405020304" pitchFamily="18" charset="0"/>
                </a:rPr>
                <a:t>电路</a:t>
              </a:r>
            </a:p>
          </p:txBody>
        </p:sp>
        <p:sp>
          <p:nvSpPr>
            <p:cNvPr id="63554" name="Text Box 66"/>
            <p:cNvSpPr txBox="1">
              <a:spLocks noChangeArrowheads="1"/>
            </p:cNvSpPr>
            <p:nvPr/>
          </p:nvSpPr>
          <p:spPr bwMode="auto">
            <a:xfrm>
              <a:off x="1844" y="2557"/>
              <a:ext cx="3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en-US" altLang="zh-CN" sz="2400" b="1">
                  <a:latin typeface="Times New Roman" panose="02020603050405020304" pitchFamily="18" charset="0"/>
                </a:rPr>
                <a:t>2A</a:t>
              </a:r>
            </a:p>
          </p:txBody>
        </p:sp>
        <p:sp>
          <p:nvSpPr>
            <p:cNvPr id="63555" name="Oval 67"/>
            <p:cNvSpPr>
              <a:spLocks noChangeArrowheads="1"/>
            </p:cNvSpPr>
            <p:nvPr/>
          </p:nvSpPr>
          <p:spPr bwMode="auto">
            <a:xfrm>
              <a:off x="2146" y="2492"/>
              <a:ext cx="227" cy="209"/>
            </a:xfrm>
            <a:prstGeom prst="ellipse">
              <a:avLst/>
            </a:prstGeom>
            <a:solidFill>
              <a:srgbClr val="FF00FF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56" name="Line 68"/>
            <p:cNvSpPr>
              <a:spLocks noChangeShapeType="1"/>
            </p:cNvSpPr>
            <p:nvPr/>
          </p:nvSpPr>
          <p:spPr bwMode="auto">
            <a:xfrm>
              <a:off x="2146" y="2601"/>
              <a:ext cx="21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3557" name="Group 69"/>
          <p:cNvGrpSpPr>
            <a:grpSpLocks/>
          </p:cNvGrpSpPr>
          <p:nvPr/>
        </p:nvGrpSpPr>
        <p:grpSpPr bwMode="auto">
          <a:xfrm>
            <a:off x="1331913" y="5138738"/>
            <a:ext cx="1574800" cy="541337"/>
            <a:chOff x="2937" y="2897"/>
            <a:chExt cx="992" cy="341"/>
          </a:xfrm>
        </p:grpSpPr>
        <p:sp>
          <p:nvSpPr>
            <p:cNvPr id="63558" name="AutoShape 70"/>
            <p:cNvSpPr>
              <a:spLocks noChangeArrowheads="1"/>
            </p:cNvSpPr>
            <p:nvPr/>
          </p:nvSpPr>
          <p:spPr bwMode="auto">
            <a:xfrm>
              <a:off x="2937" y="2897"/>
              <a:ext cx="992" cy="341"/>
            </a:xfrm>
            <a:prstGeom prst="wedgeEllipseCallout">
              <a:avLst>
                <a:gd name="adj1" fmla="val 54134"/>
                <a:gd name="adj2" fmla="val -136509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kumimoji="1"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3559" name="Text Box 71"/>
            <p:cNvSpPr txBox="1">
              <a:spLocks noChangeArrowheads="1"/>
            </p:cNvSpPr>
            <p:nvPr/>
          </p:nvSpPr>
          <p:spPr bwMode="auto">
            <a:xfrm>
              <a:off x="3036" y="2954"/>
              <a:ext cx="79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b="1">
                  <a:solidFill>
                    <a:schemeClr val="bg1"/>
                  </a:solidFill>
                  <a:latin typeface="Times New Roman" panose="02020603050405020304" pitchFamily="18" charset="0"/>
                </a:rPr>
                <a:t>电阻电路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4744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4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3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6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 autoUpdateAnimBg="0"/>
      <p:bldP spid="63492" grpId="0" build="p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538" name="Object 2"/>
          <p:cNvGraphicFramePr>
            <a:graphicFrameLocks noChangeAspect="1"/>
          </p:cNvGraphicFramePr>
          <p:nvPr/>
        </p:nvGraphicFramePr>
        <p:xfrm>
          <a:off x="4859338" y="879475"/>
          <a:ext cx="2341562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1" name="Equation" r:id="rId4" imgW="1054080" imgH="406080" progId="Equation.DSMT4">
                  <p:embed/>
                </p:oleObj>
              </mc:Choice>
              <mc:Fallback>
                <p:oleObj name="Equation" r:id="rId4" imgW="1054080" imgH="406080" progId="Equation.DSMT4">
                  <p:embed/>
                  <p:pic>
                    <p:nvPicPr>
                      <p:cNvPr id="6553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879475"/>
                        <a:ext cx="2341562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39" name="Text Box 3"/>
          <p:cNvSpPr txBox="1">
            <a:spLocks noChangeArrowheads="1"/>
          </p:cNvSpPr>
          <p:nvPr/>
        </p:nvSpPr>
        <p:spPr bwMode="auto">
          <a:xfrm>
            <a:off x="611188" y="2774950"/>
            <a:ext cx="69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kumimoji="1" lang="en-US" altLang="zh-CN" sz="2400" b="1">
                <a:latin typeface="Times New Roman" panose="02020603050405020304" pitchFamily="18" charset="0"/>
              </a:rPr>
              <a:t>(1)</a:t>
            </a:r>
            <a:r>
              <a:rPr kumimoji="1" lang="en-US" altLang="zh-CN" sz="2400">
                <a:latin typeface="Times New Roman" panose="02020603050405020304" pitchFamily="18" charset="0"/>
              </a:rPr>
              <a:t>  </a:t>
            </a:r>
          </a:p>
        </p:txBody>
      </p:sp>
      <p:graphicFrame>
        <p:nvGraphicFramePr>
          <p:cNvPr id="65540" name="Object 4"/>
          <p:cNvGraphicFramePr>
            <a:graphicFrameLocks noChangeAspect="1"/>
          </p:cNvGraphicFramePr>
          <p:nvPr/>
        </p:nvGraphicFramePr>
        <p:xfrm>
          <a:off x="1196975" y="2663825"/>
          <a:ext cx="319563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2" name="公式" r:id="rId6" imgW="1523880" imgH="406080" progId="Equation.3">
                  <p:embed/>
                </p:oleObj>
              </mc:Choice>
              <mc:Fallback>
                <p:oleObj name="公式" r:id="rId6" imgW="1523880" imgH="406080" progId="Equation.3">
                  <p:embed/>
                  <p:pic>
                    <p:nvPicPr>
                      <p:cNvPr id="6554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6975" y="2663825"/>
                        <a:ext cx="3195638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Object 5"/>
          <p:cNvGraphicFramePr>
            <a:graphicFrameLocks noChangeAspect="1"/>
          </p:cNvGraphicFramePr>
          <p:nvPr/>
        </p:nvGraphicFramePr>
        <p:xfrm>
          <a:off x="4894263" y="476250"/>
          <a:ext cx="3049587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3" name="Equation" r:id="rId8" imgW="1523880" imgH="241200" progId="Equation.DSMT4">
                  <p:embed/>
                </p:oleObj>
              </mc:Choice>
              <mc:Fallback>
                <p:oleObj name="Equation" r:id="rId8" imgW="1523880" imgH="241200" progId="Equation.DSMT4">
                  <p:embed/>
                  <p:pic>
                    <p:nvPicPr>
                      <p:cNvPr id="655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4263" y="476250"/>
                        <a:ext cx="3049587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605" name="Group 69"/>
          <p:cNvGrpSpPr>
            <a:grpSpLocks/>
          </p:cNvGrpSpPr>
          <p:nvPr/>
        </p:nvGrpSpPr>
        <p:grpSpPr bwMode="auto">
          <a:xfrm>
            <a:off x="395288" y="260350"/>
            <a:ext cx="3721100" cy="2108200"/>
            <a:chOff x="249" y="176"/>
            <a:chExt cx="2344" cy="1328"/>
          </a:xfrm>
        </p:grpSpPr>
        <p:sp>
          <p:nvSpPr>
            <p:cNvPr id="65543" name="Rectangle 7"/>
            <p:cNvSpPr>
              <a:spLocks noChangeArrowheads="1"/>
            </p:cNvSpPr>
            <p:nvPr/>
          </p:nvSpPr>
          <p:spPr bwMode="auto">
            <a:xfrm>
              <a:off x="300" y="217"/>
              <a:ext cx="40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zh-CN" altLang="en-US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例</a:t>
              </a:r>
              <a:r>
                <a:rPr kumimoji="1" lang="en-US" altLang="zh-CN" sz="2400" b="1">
                  <a:solidFill>
                    <a:srgbClr val="0000FF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65544" name="Line 8"/>
            <p:cNvSpPr>
              <a:spLocks noChangeShapeType="1"/>
            </p:cNvSpPr>
            <p:nvPr/>
          </p:nvSpPr>
          <p:spPr bwMode="auto">
            <a:xfrm>
              <a:off x="2198" y="1143"/>
              <a:ext cx="0" cy="36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45" name="Text Box 9"/>
            <p:cNvSpPr txBox="1">
              <a:spLocks noChangeArrowheads="1"/>
            </p:cNvSpPr>
            <p:nvPr/>
          </p:nvSpPr>
          <p:spPr bwMode="auto">
            <a:xfrm>
              <a:off x="1835" y="1146"/>
              <a:ext cx="2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L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5546" name="Text Box 10"/>
            <p:cNvSpPr txBox="1">
              <a:spLocks noChangeArrowheads="1"/>
            </p:cNvSpPr>
            <p:nvPr/>
          </p:nvSpPr>
          <p:spPr bwMode="auto">
            <a:xfrm>
              <a:off x="2292" y="539"/>
              <a:ext cx="301" cy="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800" b="1" i="1">
                  <a:latin typeface="Times New Roman" panose="02020603050405020304" pitchFamily="18" charset="0"/>
                </a:rPr>
                <a:t>+</a:t>
              </a:r>
              <a:endParaRPr kumimoji="1" lang="en-US" altLang="zh-CN" sz="2400" i="1">
                <a:latin typeface="Times New Roman" panose="02020603050405020304" pitchFamily="18" charset="0"/>
              </a:endParaRPr>
            </a:p>
            <a:p>
              <a:pPr algn="ctr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L</a:t>
              </a:r>
              <a:endParaRPr kumimoji="1" lang="en-US" altLang="zh-CN" sz="2400" i="1" baseline="-25000">
                <a:latin typeface="Times New Roman" panose="02020603050405020304" pitchFamily="18" charset="0"/>
              </a:endParaRPr>
            </a:p>
            <a:p>
              <a:pPr algn="ctr"/>
              <a:r>
                <a:rPr kumimoji="1" lang="en-US" altLang="zh-CN" sz="2400">
                  <a:latin typeface="Symbol" panose="05050102010706020507" pitchFamily="18" charset="2"/>
                </a:rPr>
                <a:t>-</a:t>
              </a:r>
            </a:p>
          </p:txBody>
        </p:sp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1868" y="759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 i="1">
                  <a:latin typeface="Times New Roman" panose="02020603050405020304" pitchFamily="18" charset="0"/>
                </a:rPr>
                <a:t>L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5548" name="Rectangle 12"/>
            <p:cNvSpPr>
              <a:spLocks noChangeArrowheads="1"/>
            </p:cNvSpPr>
            <p:nvPr/>
          </p:nvSpPr>
          <p:spPr bwMode="auto">
            <a:xfrm>
              <a:off x="1046" y="490"/>
              <a:ext cx="288" cy="113"/>
            </a:xfrm>
            <a:prstGeom prst="rect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5549" name="Line 13"/>
            <p:cNvSpPr>
              <a:spLocks noChangeShapeType="1"/>
            </p:cNvSpPr>
            <p:nvPr/>
          </p:nvSpPr>
          <p:spPr bwMode="auto">
            <a:xfrm>
              <a:off x="662" y="1504"/>
              <a:ext cx="15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0" name="Line 14"/>
            <p:cNvSpPr>
              <a:spLocks noChangeShapeType="1"/>
            </p:cNvSpPr>
            <p:nvPr/>
          </p:nvSpPr>
          <p:spPr bwMode="auto">
            <a:xfrm>
              <a:off x="662" y="546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1" name="Line 15"/>
            <p:cNvSpPr>
              <a:spLocks noChangeShapeType="1"/>
            </p:cNvSpPr>
            <p:nvPr/>
          </p:nvSpPr>
          <p:spPr bwMode="auto">
            <a:xfrm>
              <a:off x="1334" y="546"/>
              <a:ext cx="6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2" name="Line 16"/>
            <p:cNvSpPr>
              <a:spLocks noChangeShapeType="1"/>
            </p:cNvSpPr>
            <p:nvPr/>
          </p:nvSpPr>
          <p:spPr bwMode="auto">
            <a:xfrm>
              <a:off x="1910" y="546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3" name="Line 17"/>
            <p:cNvSpPr>
              <a:spLocks noChangeShapeType="1"/>
            </p:cNvSpPr>
            <p:nvPr/>
          </p:nvSpPr>
          <p:spPr bwMode="auto">
            <a:xfrm>
              <a:off x="2198" y="546"/>
              <a:ext cx="0" cy="16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4" name="Text Box 18"/>
            <p:cNvSpPr txBox="1">
              <a:spLocks noChangeArrowheads="1"/>
            </p:cNvSpPr>
            <p:nvPr/>
          </p:nvSpPr>
          <p:spPr bwMode="auto">
            <a:xfrm>
              <a:off x="1398" y="7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>
                  <a:latin typeface="Times New Roman" panose="02020603050405020304" pitchFamily="18" charset="0"/>
                </a:rPr>
                <a:t>S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5555" name="Text Box 19"/>
            <p:cNvSpPr txBox="1">
              <a:spLocks noChangeArrowheads="1"/>
            </p:cNvSpPr>
            <p:nvPr/>
          </p:nvSpPr>
          <p:spPr bwMode="auto">
            <a:xfrm>
              <a:off x="1074" y="537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5556" name="Line 20"/>
            <p:cNvSpPr>
              <a:spLocks noChangeShapeType="1"/>
            </p:cNvSpPr>
            <p:nvPr/>
          </p:nvSpPr>
          <p:spPr bwMode="auto">
            <a:xfrm flipH="1">
              <a:off x="2131" y="1170"/>
              <a:ext cx="1" cy="28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7" name="Oval 21"/>
            <p:cNvSpPr>
              <a:spLocks noChangeArrowheads="1"/>
            </p:cNvSpPr>
            <p:nvPr/>
          </p:nvSpPr>
          <p:spPr bwMode="auto">
            <a:xfrm>
              <a:off x="494" y="884"/>
              <a:ext cx="340" cy="338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8" name="Line 22"/>
            <p:cNvSpPr>
              <a:spLocks noChangeShapeType="1"/>
            </p:cNvSpPr>
            <p:nvPr/>
          </p:nvSpPr>
          <p:spPr bwMode="auto">
            <a:xfrm>
              <a:off x="662" y="546"/>
              <a:ext cx="0" cy="9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59" name="Line 23"/>
            <p:cNvSpPr>
              <a:spLocks noChangeShapeType="1"/>
            </p:cNvSpPr>
            <p:nvPr/>
          </p:nvSpPr>
          <p:spPr bwMode="auto">
            <a:xfrm>
              <a:off x="854" y="546"/>
              <a:ext cx="0" cy="22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0" name="Line 24"/>
            <p:cNvSpPr>
              <a:spLocks noChangeShapeType="1"/>
            </p:cNvSpPr>
            <p:nvPr/>
          </p:nvSpPr>
          <p:spPr bwMode="auto">
            <a:xfrm>
              <a:off x="854" y="772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1" name="Line 25"/>
            <p:cNvSpPr>
              <a:spLocks noChangeShapeType="1"/>
            </p:cNvSpPr>
            <p:nvPr/>
          </p:nvSpPr>
          <p:spPr bwMode="auto">
            <a:xfrm>
              <a:off x="1334" y="779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2" name="Line 26"/>
            <p:cNvSpPr>
              <a:spLocks noChangeShapeType="1"/>
            </p:cNvSpPr>
            <p:nvPr/>
          </p:nvSpPr>
          <p:spPr bwMode="auto">
            <a:xfrm flipV="1">
              <a:off x="1670" y="546"/>
              <a:ext cx="0" cy="23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3" name="Line 27"/>
            <p:cNvSpPr>
              <a:spLocks noChangeShapeType="1"/>
            </p:cNvSpPr>
            <p:nvPr/>
          </p:nvSpPr>
          <p:spPr bwMode="auto">
            <a:xfrm flipH="1">
              <a:off x="1103" y="770"/>
              <a:ext cx="240" cy="1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4" name="Line 28"/>
            <p:cNvSpPr>
              <a:spLocks noChangeShapeType="1"/>
            </p:cNvSpPr>
            <p:nvPr/>
          </p:nvSpPr>
          <p:spPr bwMode="auto">
            <a:xfrm>
              <a:off x="1208" y="790"/>
              <a:ext cx="144" cy="11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65" name="Text Box 29"/>
            <p:cNvSpPr txBox="1">
              <a:spLocks noChangeArrowheads="1"/>
            </p:cNvSpPr>
            <p:nvPr/>
          </p:nvSpPr>
          <p:spPr bwMode="auto">
            <a:xfrm>
              <a:off x="469" y="667"/>
              <a:ext cx="225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  <a:p>
              <a:pPr algn="ctr"/>
              <a:endParaRPr kumimoji="1" lang="en-US" altLang="zh-CN" sz="2400">
                <a:latin typeface="Times New Roman" panose="02020603050405020304" pitchFamily="18" charset="0"/>
              </a:endParaRPr>
            </a:p>
            <a:p>
              <a:pPr algn="ctr"/>
              <a:r>
                <a:rPr kumimoji="1" lang="en-US" altLang="zh-CN" sz="2400">
                  <a:latin typeface="Symbol" panose="05050102010706020507" pitchFamily="18" charset="2"/>
                </a:rPr>
                <a:t>-</a:t>
              </a:r>
            </a:p>
          </p:txBody>
        </p:sp>
        <p:sp>
          <p:nvSpPr>
            <p:cNvPr id="65566" name="Text Box 30"/>
            <p:cNvSpPr txBox="1">
              <a:spLocks noChangeArrowheads="1"/>
            </p:cNvSpPr>
            <p:nvPr/>
          </p:nvSpPr>
          <p:spPr bwMode="auto">
            <a:xfrm>
              <a:off x="249" y="890"/>
              <a:ext cx="2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S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65567" name="Group 31"/>
            <p:cNvGrpSpPr>
              <a:grpSpLocks/>
            </p:cNvGrpSpPr>
            <p:nvPr/>
          </p:nvGrpSpPr>
          <p:grpSpPr bwMode="auto">
            <a:xfrm>
              <a:off x="2138" y="704"/>
              <a:ext cx="114" cy="443"/>
              <a:chOff x="1360" y="3237"/>
              <a:chExt cx="114" cy="443"/>
            </a:xfrm>
          </p:grpSpPr>
          <p:grpSp>
            <p:nvGrpSpPr>
              <p:cNvPr id="65568" name="Group 32"/>
              <p:cNvGrpSpPr>
                <a:grpSpLocks/>
              </p:cNvGrpSpPr>
              <p:nvPr/>
            </p:nvGrpSpPr>
            <p:grpSpPr bwMode="auto">
              <a:xfrm>
                <a:off x="1360" y="3237"/>
                <a:ext cx="113" cy="214"/>
                <a:chOff x="887" y="1182"/>
                <a:chExt cx="113" cy="214"/>
              </a:xfrm>
            </p:grpSpPr>
            <p:sp>
              <p:nvSpPr>
                <p:cNvPr id="65569" name="Oval 33"/>
                <p:cNvSpPr>
                  <a:spLocks noChangeArrowheads="1"/>
                </p:cNvSpPr>
                <p:nvPr/>
              </p:nvSpPr>
              <p:spPr bwMode="auto">
                <a:xfrm>
                  <a:off x="891" y="1182"/>
                  <a:ext cx="109" cy="109"/>
                </a:xfrm>
                <a:prstGeom prst="ellipse">
                  <a:avLst/>
                </a:prstGeom>
                <a:solidFill>
                  <a:srgbClr val="99FF99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65570" name="Oval 34"/>
                <p:cNvSpPr>
                  <a:spLocks noChangeArrowheads="1"/>
                </p:cNvSpPr>
                <p:nvPr/>
              </p:nvSpPr>
              <p:spPr bwMode="auto">
                <a:xfrm>
                  <a:off x="887" y="1287"/>
                  <a:ext cx="109" cy="109"/>
                </a:xfrm>
                <a:prstGeom prst="ellipse">
                  <a:avLst/>
                </a:prstGeom>
                <a:solidFill>
                  <a:srgbClr val="99FF99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65571" name="Oval 35"/>
              <p:cNvSpPr>
                <a:spLocks noChangeArrowheads="1"/>
              </p:cNvSpPr>
              <p:nvPr/>
            </p:nvSpPr>
            <p:spPr bwMode="auto">
              <a:xfrm>
                <a:off x="1365" y="3457"/>
                <a:ext cx="109" cy="109"/>
              </a:xfrm>
              <a:prstGeom prst="ellipse">
                <a:avLst/>
              </a:prstGeom>
              <a:solidFill>
                <a:srgbClr val="99FF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5572" name="Oval 36"/>
              <p:cNvSpPr>
                <a:spLocks noChangeArrowheads="1"/>
              </p:cNvSpPr>
              <p:nvPr/>
            </p:nvSpPr>
            <p:spPr bwMode="auto">
              <a:xfrm>
                <a:off x="1361" y="3571"/>
                <a:ext cx="109" cy="109"/>
              </a:xfrm>
              <a:prstGeom prst="ellipse">
                <a:avLst/>
              </a:prstGeom>
              <a:solidFill>
                <a:srgbClr val="99FF99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5573" name="Rectangle 37"/>
            <p:cNvSpPr>
              <a:spLocks noChangeArrowheads="1"/>
            </p:cNvSpPr>
            <p:nvPr/>
          </p:nvSpPr>
          <p:spPr bwMode="auto">
            <a:xfrm>
              <a:off x="2044" y="689"/>
              <a:ext cx="137" cy="4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5574" name="Group 38"/>
            <p:cNvGrpSpPr>
              <a:grpSpLocks/>
            </p:cNvGrpSpPr>
            <p:nvPr/>
          </p:nvGrpSpPr>
          <p:grpSpPr bwMode="auto">
            <a:xfrm>
              <a:off x="837" y="176"/>
              <a:ext cx="723" cy="325"/>
              <a:chOff x="920" y="141"/>
              <a:chExt cx="723" cy="325"/>
            </a:xfrm>
          </p:grpSpPr>
          <p:sp>
            <p:nvSpPr>
              <p:cNvPr id="65575" name="Text Box 39"/>
              <p:cNvSpPr txBox="1">
                <a:spLocks noChangeArrowheads="1"/>
              </p:cNvSpPr>
              <p:nvPr/>
            </p:nvSpPr>
            <p:spPr bwMode="auto">
              <a:xfrm>
                <a:off x="920" y="178"/>
                <a:ext cx="22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sz="2400" b="1">
                    <a:latin typeface="Times New Roman" panose="02020603050405020304" pitchFamily="18" charset="0"/>
                  </a:rPr>
                  <a:t>+</a:t>
                </a:r>
              </a:p>
            </p:txBody>
          </p:sp>
          <p:sp>
            <p:nvSpPr>
              <p:cNvPr id="65576" name="Text Box 40"/>
              <p:cNvSpPr txBox="1">
                <a:spLocks noChangeArrowheads="1"/>
              </p:cNvSpPr>
              <p:nvPr/>
            </p:nvSpPr>
            <p:spPr bwMode="auto">
              <a:xfrm>
                <a:off x="1463" y="158"/>
                <a:ext cx="18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sz="2400" b="1">
                    <a:latin typeface="Times New Roman" panose="02020603050405020304" pitchFamily="18" charset="0"/>
                  </a:rPr>
                  <a:t>-</a:t>
                </a:r>
              </a:p>
            </p:txBody>
          </p:sp>
          <p:sp>
            <p:nvSpPr>
              <p:cNvPr id="65577" name="Text Box 41"/>
              <p:cNvSpPr txBox="1">
                <a:spLocks noChangeArrowheads="1"/>
              </p:cNvSpPr>
              <p:nvPr/>
            </p:nvSpPr>
            <p:spPr bwMode="auto">
              <a:xfrm>
                <a:off x="1128" y="141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/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u</a:t>
                </a:r>
                <a:r>
                  <a:rPr kumimoji="1" lang="en-US" altLang="zh-CN" sz="2400" b="1" i="1" baseline="-25000">
                    <a:latin typeface="Times New Roman" panose="02020603050405020304" pitchFamily="18" charset="0"/>
                  </a:rPr>
                  <a:t>R</a:t>
                </a:r>
              </a:p>
            </p:txBody>
          </p:sp>
        </p:grpSp>
      </p:grpSp>
      <p:sp>
        <p:nvSpPr>
          <p:cNvPr id="65578" name="Text Box 42"/>
          <p:cNvSpPr txBox="1">
            <a:spLocks noChangeArrowheads="1"/>
          </p:cNvSpPr>
          <p:nvPr/>
        </p:nvSpPr>
        <p:spPr bwMode="auto">
          <a:xfrm>
            <a:off x="4067175" y="476250"/>
            <a:ext cx="900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/>
              <a:t>已知</a:t>
            </a:r>
          </a:p>
        </p:txBody>
      </p:sp>
      <p:graphicFrame>
        <p:nvGraphicFramePr>
          <p:cNvPr id="65579" name="Object 43"/>
          <p:cNvGraphicFramePr>
            <a:graphicFrameLocks noChangeAspect="1"/>
          </p:cNvGraphicFramePr>
          <p:nvPr/>
        </p:nvGraphicFramePr>
        <p:xfrm>
          <a:off x="4524375" y="1831975"/>
          <a:ext cx="2935288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4" name="Equation" r:id="rId10" imgW="1549080" imgH="241200" progId="Equation.DSMT4">
                  <p:embed/>
                </p:oleObj>
              </mc:Choice>
              <mc:Fallback>
                <p:oleObj name="Equation" r:id="rId10" imgW="1549080" imgH="241200" progId="Equation.DSMT4">
                  <p:embed/>
                  <p:pic>
                    <p:nvPicPr>
                      <p:cNvPr id="65579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75" y="1831975"/>
                        <a:ext cx="2935288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580" name="Text Box 44"/>
          <p:cNvSpPr txBox="1">
            <a:spLocks noChangeArrowheads="1"/>
          </p:cNvSpPr>
          <p:nvPr/>
        </p:nvSpPr>
        <p:spPr bwMode="auto">
          <a:xfrm>
            <a:off x="4192588" y="1827213"/>
            <a:ext cx="539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/>
              <a:t>求</a:t>
            </a:r>
          </a:p>
        </p:txBody>
      </p:sp>
      <p:sp>
        <p:nvSpPr>
          <p:cNvPr id="65581" name="Text Box 45"/>
          <p:cNvSpPr txBox="1">
            <a:spLocks noChangeArrowheads="1"/>
          </p:cNvSpPr>
          <p:nvPr/>
        </p:nvSpPr>
        <p:spPr bwMode="auto">
          <a:xfrm>
            <a:off x="611188" y="3681413"/>
            <a:ext cx="22875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2400" b="1">
                <a:latin typeface="Times New Roman" panose="02020603050405020304" pitchFamily="18" charset="0"/>
              </a:rPr>
              <a:t>(2)  0</a:t>
            </a:r>
            <a:r>
              <a:rPr kumimoji="1" lang="en-US" altLang="zh-CN" sz="2400" b="1" baseline="30000">
                <a:latin typeface="Times New Roman" panose="02020603050405020304" pitchFamily="18" charset="0"/>
              </a:rPr>
              <a:t>+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时刻电路</a:t>
            </a:r>
            <a:r>
              <a:rPr kumimoji="1" lang="en-US" altLang="zh-CN" sz="2400" b="1">
                <a:latin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65582" name="Object 46"/>
          <p:cNvGraphicFramePr>
            <a:graphicFrameLocks noChangeAspect="1"/>
          </p:cNvGraphicFramePr>
          <p:nvPr/>
        </p:nvGraphicFramePr>
        <p:xfrm>
          <a:off x="1079500" y="4257675"/>
          <a:ext cx="3767138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5" name="公式" r:id="rId12" imgW="1726920" imgH="406080" progId="Equation.3">
                  <p:embed/>
                </p:oleObj>
              </mc:Choice>
              <mc:Fallback>
                <p:oleObj name="公式" r:id="rId12" imgW="1726920" imgH="406080" progId="Equation.3">
                  <p:embed/>
                  <p:pic>
                    <p:nvPicPr>
                      <p:cNvPr id="65582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0" y="4257675"/>
                        <a:ext cx="3767138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83" name="Object 47"/>
          <p:cNvGraphicFramePr>
            <a:graphicFrameLocks noChangeAspect="1"/>
          </p:cNvGraphicFramePr>
          <p:nvPr/>
        </p:nvGraphicFramePr>
        <p:xfrm>
          <a:off x="1008063" y="5300663"/>
          <a:ext cx="3792537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6" name="公式" r:id="rId14" imgW="1625400" imgH="431640" progId="Equation.3">
                  <p:embed/>
                </p:oleObj>
              </mc:Choice>
              <mc:Fallback>
                <p:oleObj name="公式" r:id="rId14" imgW="1625400" imgH="431640" progId="Equation.3">
                  <p:embed/>
                  <p:pic>
                    <p:nvPicPr>
                      <p:cNvPr id="65583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5300663"/>
                        <a:ext cx="3792537" cy="100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584" name="Group 48"/>
          <p:cNvGrpSpPr>
            <a:grpSpLocks/>
          </p:cNvGrpSpPr>
          <p:nvPr/>
        </p:nvGrpSpPr>
        <p:grpSpPr bwMode="auto">
          <a:xfrm>
            <a:off x="4662488" y="2798763"/>
            <a:ext cx="4113212" cy="1752600"/>
            <a:chOff x="2937" y="1763"/>
            <a:chExt cx="2591" cy="1104"/>
          </a:xfrm>
        </p:grpSpPr>
        <p:sp>
          <p:nvSpPr>
            <p:cNvPr id="65585" name="Text Box 49"/>
            <p:cNvSpPr txBox="1">
              <a:spLocks noChangeArrowheads="1"/>
            </p:cNvSpPr>
            <p:nvPr/>
          </p:nvSpPr>
          <p:spPr bwMode="auto">
            <a:xfrm>
              <a:off x="3391" y="2106"/>
              <a:ext cx="212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>
                  <a:latin typeface="宋体" panose="02010600030101010101" pitchFamily="2" charset="-122"/>
                </a:rPr>
                <a:t>+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  <a:p>
              <a:pPr algn="ctr"/>
              <a:endParaRPr kumimoji="1" lang="en-US" altLang="zh-CN" sz="2400">
                <a:latin typeface="Times New Roman" panose="02020603050405020304" pitchFamily="18" charset="0"/>
              </a:endParaRPr>
            </a:p>
            <a:p>
              <a:pPr algn="ctr"/>
              <a:r>
                <a:rPr kumimoji="1" lang="en-US" altLang="zh-CN" sz="2400">
                  <a:latin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65586" name="Line 50"/>
            <p:cNvSpPr>
              <a:spLocks noChangeShapeType="1"/>
            </p:cNvSpPr>
            <p:nvPr/>
          </p:nvSpPr>
          <p:spPr bwMode="auto">
            <a:xfrm>
              <a:off x="5164" y="2531"/>
              <a:ext cx="0" cy="33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87" name="Text Box 51"/>
            <p:cNvSpPr txBox="1">
              <a:spLocks noChangeArrowheads="1"/>
            </p:cNvSpPr>
            <p:nvPr/>
          </p:nvSpPr>
          <p:spPr bwMode="auto">
            <a:xfrm>
              <a:off x="5179" y="2099"/>
              <a:ext cx="349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>
                  <a:latin typeface="宋体" panose="02010600030101010101" pitchFamily="2" charset="-122"/>
                </a:rPr>
                <a:t>+</a:t>
              </a:r>
              <a:endParaRPr kumimoji="1" lang="en-US" altLang="zh-CN" sz="2400" i="1">
                <a:latin typeface="Times New Roman" panose="02020603050405020304" pitchFamily="18" charset="0"/>
              </a:endParaRPr>
            </a:p>
            <a:p>
              <a:pPr algn="ctr"/>
              <a:r>
                <a:rPr kumimoji="1" lang="en-US" altLang="zh-CN" sz="2400" b="1" i="1">
                  <a:latin typeface="Times New Roman" panose="02020603050405020304" pitchFamily="18" charset="0"/>
                </a:rPr>
                <a:t> 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L</a:t>
              </a:r>
              <a:endParaRPr kumimoji="1" lang="en-US" altLang="zh-CN" sz="2400" i="1" baseline="-25000">
                <a:latin typeface="Times New Roman" panose="02020603050405020304" pitchFamily="18" charset="0"/>
              </a:endParaRPr>
            </a:p>
            <a:p>
              <a:pPr algn="ctr"/>
              <a:r>
                <a:rPr kumimoji="1" lang="en-US" altLang="zh-CN" sz="2400">
                  <a:latin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65588" name="Rectangle 52"/>
            <p:cNvSpPr>
              <a:spLocks noChangeArrowheads="1"/>
            </p:cNvSpPr>
            <p:nvPr/>
          </p:nvSpPr>
          <p:spPr bwMode="auto">
            <a:xfrm>
              <a:off x="4012" y="2003"/>
              <a:ext cx="288" cy="96"/>
            </a:xfrm>
            <a:prstGeom prst="rect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kumimoji="1"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5589" name="Line 53"/>
            <p:cNvSpPr>
              <a:spLocks noChangeShapeType="1"/>
            </p:cNvSpPr>
            <p:nvPr/>
          </p:nvSpPr>
          <p:spPr bwMode="auto">
            <a:xfrm>
              <a:off x="3628" y="2867"/>
              <a:ext cx="15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0" name="Line 54"/>
            <p:cNvSpPr>
              <a:spLocks noChangeShapeType="1"/>
            </p:cNvSpPr>
            <p:nvPr/>
          </p:nvSpPr>
          <p:spPr bwMode="auto">
            <a:xfrm>
              <a:off x="3628" y="2051"/>
              <a:ext cx="3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1" name="Line 55"/>
            <p:cNvSpPr>
              <a:spLocks noChangeShapeType="1"/>
            </p:cNvSpPr>
            <p:nvPr/>
          </p:nvSpPr>
          <p:spPr bwMode="auto">
            <a:xfrm>
              <a:off x="4300" y="2051"/>
              <a:ext cx="6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2" name="Line 56"/>
            <p:cNvSpPr>
              <a:spLocks noChangeShapeType="1"/>
            </p:cNvSpPr>
            <p:nvPr/>
          </p:nvSpPr>
          <p:spPr bwMode="auto">
            <a:xfrm>
              <a:off x="4876" y="2051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3" name="Line 57"/>
            <p:cNvSpPr>
              <a:spLocks noChangeShapeType="1"/>
            </p:cNvSpPr>
            <p:nvPr/>
          </p:nvSpPr>
          <p:spPr bwMode="auto">
            <a:xfrm>
              <a:off x="5164" y="2051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4" name="Text Box 58"/>
            <p:cNvSpPr txBox="1">
              <a:spLocks noChangeArrowheads="1"/>
            </p:cNvSpPr>
            <p:nvPr/>
          </p:nvSpPr>
          <p:spPr bwMode="auto">
            <a:xfrm>
              <a:off x="4021" y="176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65595" name="Line 59"/>
            <p:cNvSpPr>
              <a:spLocks noChangeShapeType="1"/>
            </p:cNvSpPr>
            <p:nvPr/>
          </p:nvSpPr>
          <p:spPr bwMode="auto">
            <a:xfrm>
              <a:off x="5116" y="2579"/>
              <a:ext cx="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6" name="Oval 60"/>
            <p:cNvSpPr>
              <a:spLocks noChangeArrowheads="1"/>
            </p:cNvSpPr>
            <p:nvPr/>
          </p:nvSpPr>
          <p:spPr bwMode="auto">
            <a:xfrm>
              <a:off x="3484" y="2339"/>
              <a:ext cx="288" cy="288"/>
            </a:xfrm>
            <a:prstGeom prst="ellipse">
              <a:avLst/>
            </a:prstGeom>
            <a:solidFill>
              <a:srgbClr val="99FF99"/>
            </a:solidFill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7" name="Line 61"/>
            <p:cNvSpPr>
              <a:spLocks noChangeShapeType="1"/>
            </p:cNvSpPr>
            <p:nvPr/>
          </p:nvSpPr>
          <p:spPr bwMode="auto">
            <a:xfrm>
              <a:off x="3628" y="2051"/>
              <a:ext cx="0" cy="8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8" name="Oval 62"/>
            <p:cNvSpPr>
              <a:spLocks noChangeArrowheads="1"/>
            </p:cNvSpPr>
            <p:nvPr/>
          </p:nvSpPr>
          <p:spPr bwMode="auto">
            <a:xfrm>
              <a:off x="5020" y="2243"/>
              <a:ext cx="288" cy="288"/>
            </a:xfrm>
            <a:prstGeom prst="ellipse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599" name="Line 63"/>
            <p:cNvSpPr>
              <a:spLocks noChangeShapeType="1"/>
            </p:cNvSpPr>
            <p:nvPr/>
          </p:nvSpPr>
          <p:spPr bwMode="auto">
            <a:xfrm>
              <a:off x="5020" y="2387"/>
              <a:ext cx="2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5600" name="Object 64"/>
            <p:cNvGraphicFramePr>
              <a:graphicFrameLocks noChangeAspect="1"/>
            </p:cNvGraphicFramePr>
            <p:nvPr/>
          </p:nvGraphicFramePr>
          <p:xfrm>
            <a:off x="2937" y="2273"/>
            <a:ext cx="510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937" name="公式" r:id="rId16" imgW="457200" imgH="431640" progId="Equation.3">
                    <p:embed/>
                  </p:oleObj>
                </mc:Choice>
                <mc:Fallback>
                  <p:oleObj name="公式" r:id="rId16" imgW="457200" imgH="431640" progId="Equation.3">
                    <p:embed/>
                    <p:pic>
                      <p:nvPicPr>
                        <p:cNvPr id="6560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7" y="2273"/>
                          <a:ext cx="510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99FF99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5601" name="Text Box 65"/>
            <p:cNvSpPr txBox="1">
              <a:spLocks noChangeArrowheads="1"/>
            </p:cNvSpPr>
            <p:nvPr/>
          </p:nvSpPr>
          <p:spPr bwMode="auto">
            <a:xfrm>
              <a:off x="3775" y="2071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65602" name="Text Box 66"/>
            <p:cNvSpPr txBox="1">
              <a:spLocks noChangeArrowheads="1"/>
            </p:cNvSpPr>
            <p:nvPr/>
          </p:nvSpPr>
          <p:spPr bwMode="auto">
            <a:xfrm>
              <a:off x="4318" y="2051"/>
              <a:ext cx="1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>
                  <a:latin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65603" name="Text Box 67"/>
            <p:cNvSpPr txBox="1">
              <a:spLocks noChangeArrowheads="1"/>
            </p:cNvSpPr>
            <p:nvPr/>
          </p:nvSpPr>
          <p:spPr bwMode="auto">
            <a:xfrm>
              <a:off x="3983" y="2034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65604" name="Text Box 68"/>
            <p:cNvSpPr txBox="1">
              <a:spLocks noChangeArrowheads="1"/>
            </p:cNvSpPr>
            <p:nvPr/>
          </p:nvSpPr>
          <p:spPr bwMode="auto">
            <a:xfrm>
              <a:off x="4481" y="2488"/>
              <a:ext cx="5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kumimoji="1" lang="en-US" altLang="zh-CN" sz="2400" b="1" i="1"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L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(0</a:t>
              </a:r>
              <a:r>
                <a:rPr kumimoji="1" lang="en-US" altLang="zh-CN" sz="2400" b="1" baseline="30000">
                  <a:latin typeface="Times New Roman" panose="02020603050405020304" pitchFamily="18" charset="0"/>
                </a:rPr>
                <a:t>+</a:t>
              </a:r>
              <a:r>
                <a:rPr kumimoji="1" lang="en-US" altLang="zh-CN" sz="2400" b="1">
                  <a:latin typeface="Times New Roman" panose="02020603050405020304" pitchFamily="18" charset="0"/>
                </a:rPr>
                <a:t>)</a:t>
              </a:r>
              <a:endParaRPr kumimoji="1" lang="en-US" altLang="zh-CN" sz="2400" b="1" baseline="-25000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96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5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 autoUpdateAnimBg="0"/>
      <p:bldP spid="65581" grpId="0" build="p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A7FF284-9AA3-4A68-9002-3D4963E93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648E5A-CF64-4266-932E-274557207202}" type="datetime1">
              <a:rPr lang="zh-CN" altLang="en-US" smtClean="0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E2A9D9-E6D6-47E0-BA00-846536FEE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DC442D-6E43-48A3-B0C4-B2EB43C81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9A88-BB01-4C3C-B2FB-163983272EDA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0AE1CB-1B8F-4E99-B8E3-E7554BD1B006}"/>
              </a:ext>
            </a:extLst>
          </p:cNvPr>
          <p:cNvSpPr txBox="1"/>
          <p:nvPr/>
        </p:nvSpPr>
        <p:spPr>
          <a:xfrm>
            <a:off x="827584" y="404664"/>
            <a:ext cx="7632848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赫维赛德函数（百度百科）</a:t>
            </a:r>
            <a:endParaRPr lang="en-US" altLang="zh-CN" sz="2800" dirty="0"/>
          </a:p>
          <a:p>
            <a:endParaRPr lang="en-US" altLang="zh-CN" dirty="0"/>
          </a:p>
          <a:p>
            <a:r>
              <a:rPr lang="zh-CN" altLang="en-US" sz="2400" b="1" dirty="0">
                <a:solidFill>
                  <a:srgbClr val="FF0000"/>
                </a:solidFill>
              </a:rPr>
              <a:t>赫维赛德函数</a:t>
            </a:r>
            <a:r>
              <a:rPr lang="zh-CN" altLang="en-US" sz="2400" b="1" dirty="0"/>
              <a:t>单位阶跃函数</a:t>
            </a:r>
            <a:r>
              <a:rPr lang="zh-CN" altLang="en-US" sz="2400" dirty="0"/>
              <a:t>、</a:t>
            </a:r>
            <a:r>
              <a:rPr lang="zh-CN" altLang="en-US" sz="2400" b="1" dirty="0"/>
              <a:t>阶跃函数</a:t>
            </a:r>
            <a:r>
              <a:rPr lang="zh-CN" altLang="en-US" sz="2400" dirty="0"/>
              <a:t>或</a:t>
            </a:r>
            <a:r>
              <a:rPr lang="zh-CN" altLang="en-US" sz="2400" b="1" dirty="0"/>
              <a:t>开关函数</a:t>
            </a:r>
            <a:r>
              <a:rPr lang="zh-CN" altLang="en-US" sz="2400" dirty="0"/>
              <a:t>， 它被用在电路的研究中，用来表示电闸接通的瞬时电路中电流或电压的突然变动。</a:t>
            </a:r>
            <a:r>
              <a:rPr lang="zh-CN" altLang="en-US" sz="2400" b="1" dirty="0"/>
              <a:t>斜坡函数</a:t>
            </a:r>
            <a:r>
              <a:rPr lang="zh-CN" altLang="en-US" sz="2400" dirty="0"/>
              <a:t>，它是赫维赛德函数的积分形式。</a:t>
            </a:r>
            <a:r>
              <a:rPr lang="zh-CN" altLang="en-US" sz="2400" b="1" dirty="0">
                <a:solidFill>
                  <a:srgbClr val="FF0000"/>
                </a:solidFill>
              </a:rPr>
              <a:t>脉冲函数</a:t>
            </a:r>
            <a:r>
              <a:rPr lang="zh-CN" altLang="en-US" sz="2400" dirty="0"/>
              <a:t>也叫</a:t>
            </a:r>
            <a:r>
              <a:rPr lang="zh-CN" altLang="en-US" sz="2400" b="1" dirty="0">
                <a:solidFill>
                  <a:srgbClr val="FF0000"/>
                </a:solidFill>
              </a:rPr>
              <a:t>狄拉克函数</a:t>
            </a:r>
            <a:r>
              <a:rPr lang="zh-CN" altLang="en-US" sz="2400" dirty="0"/>
              <a:t>，是赫维赛德函数的广义导数，记作</a:t>
            </a:r>
            <a:r>
              <a:rPr lang="en-US" altLang="zh-CN" sz="2400" dirty="0"/>
              <a:t>δ(t)</a:t>
            </a:r>
            <a:r>
              <a:rPr lang="zh-CN" altLang="en-US" sz="2400" dirty="0"/>
              <a:t>。以上三种都是</a:t>
            </a:r>
            <a:r>
              <a:rPr lang="zh-CN" altLang="en-US" sz="24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广义函数</a:t>
            </a:r>
            <a:r>
              <a:rPr lang="zh-CN" altLang="en-US" sz="2400" dirty="0"/>
              <a:t>，广义函数可分为正则的和奇异的，以上三种函数皆属奇异的广义函数，因而也叫作</a:t>
            </a:r>
            <a:r>
              <a:rPr lang="zh-CN" altLang="en-US" sz="2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奇异函数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1880</a:t>
            </a:r>
            <a:r>
              <a:rPr lang="zh-CN" altLang="en-US" sz="2400" dirty="0"/>
              <a:t>年，赫维赛德研究电报传输上的集肤效应。他将在电磁学上举足轻重的</a:t>
            </a:r>
            <a:r>
              <a:rPr lang="zh-CN" altLang="en-US" sz="2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麦克斯韦方程组</a:t>
            </a:r>
            <a:r>
              <a:rPr lang="zh-CN" altLang="en-US" sz="2400" dirty="0"/>
              <a:t>重新表述，由四元数改为矢量，将原来</a:t>
            </a:r>
            <a:r>
              <a:rPr lang="en-US" altLang="zh-CN" sz="2400" dirty="0"/>
              <a:t>20</a:t>
            </a:r>
            <a:r>
              <a:rPr lang="zh-CN" altLang="en-US" sz="2400" dirty="0"/>
              <a:t>条方程减到</a:t>
            </a:r>
            <a:r>
              <a:rPr lang="en-US" altLang="zh-CN" sz="2400" dirty="0"/>
              <a:t>4</a:t>
            </a:r>
            <a:r>
              <a:rPr lang="zh-CN" altLang="en-US" sz="2400" dirty="0"/>
              <a:t>条微分方程。</a:t>
            </a:r>
            <a:br>
              <a:rPr lang="zh-CN" altLang="en-US" sz="2400" dirty="0"/>
            </a:br>
            <a:r>
              <a:rPr lang="en-US" altLang="zh-CN" sz="2400" dirty="0"/>
              <a:t>1880</a:t>
            </a:r>
            <a:r>
              <a:rPr lang="zh-CN" altLang="en-US" sz="2400" dirty="0"/>
              <a:t>年至</a:t>
            </a:r>
            <a:r>
              <a:rPr lang="en-US" altLang="zh-CN" sz="2400" dirty="0"/>
              <a:t>1887</a:t>
            </a:r>
            <a:r>
              <a:rPr lang="zh-CN" altLang="en-US" sz="2400" dirty="0"/>
              <a:t>年间，他提出了运算</a:t>
            </a:r>
            <a:r>
              <a:rPr lang="zh-CN" altLang="en-US" sz="2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微积分</a:t>
            </a:r>
            <a:r>
              <a:rPr lang="en-US" altLang="zh-CN" sz="2400" dirty="0"/>
              <a:t>——</a:t>
            </a:r>
            <a:r>
              <a:rPr lang="zh-CN" altLang="en-US" sz="2400" dirty="0"/>
              <a:t>一套将微分方程转换为普通代数方程的方法。数学家批评这个方法不够严谨。</a:t>
            </a:r>
            <a:endParaRPr lang="en-US" altLang="zh-CN" sz="2400" dirty="0"/>
          </a:p>
          <a:p>
            <a:r>
              <a:rPr lang="en-US" altLang="zh-CN" sz="2400" dirty="0"/>
              <a:t>……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212549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684213" y="618659"/>
            <a:ext cx="592982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1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动态电路小结</a:t>
            </a:r>
            <a:r>
              <a:rPr kumimoji="1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——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行楷" panose="02010800040101010101" pitchFamily="2" charset="-122"/>
              </a:rPr>
              <a:t>求初始值的步骤：</a:t>
            </a: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832193" y="1626568"/>
            <a:ext cx="77002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kumimoji="1" lang="en-US" altLang="zh-CN" sz="2400" b="1" dirty="0">
                <a:latin typeface="Times New Roman" panose="02020603050405020304" pitchFamily="18" charset="0"/>
              </a:rPr>
              <a:t>1.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由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换路前</a:t>
            </a:r>
            <a:r>
              <a:rPr lang="en-US" altLang="zh-CN" sz="2400" b="1" dirty="0">
                <a:solidFill>
                  <a:srgbClr val="FF0000"/>
                </a:solidFill>
              </a:rPr>
              <a:t>0</a:t>
            </a:r>
            <a:r>
              <a:rPr lang="en-US" altLang="zh-CN" sz="2400" b="1" baseline="30000" dirty="0">
                <a:solidFill>
                  <a:srgbClr val="FF0000"/>
                </a:solidFill>
              </a:rPr>
              <a:t>- </a:t>
            </a:r>
            <a:r>
              <a:rPr lang="zh-CN" altLang="en-US" sz="2400" b="1" dirty="0">
                <a:solidFill>
                  <a:srgbClr val="FF0000"/>
                </a:solidFill>
              </a:rPr>
              <a:t>时刻电路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（稳定状态）求 </a:t>
            </a:r>
            <a:r>
              <a:rPr kumimoji="1"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(0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和 </a:t>
            </a:r>
            <a:r>
              <a:rPr kumimoji="1"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(0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67588" name="Text Box 4"/>
          <p:cNvSpPr txBox="1">
            <a:spLocks noChangeArrowheads="1"/>
          </p:cNvSpPr>
          <p:nvPr/>
        </p:nvSpPr>
        <p:spPr bwMode="auto">
          <a:xfrm>
            <a:off x="539552" y="2714409"/>
            <a:ext cx="86044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 eaLnBrk="0" hangingPunct="0"/>
            <a:r>
              <a:rPr kumimoji="1" lang="en-US" altLang="zh-CN" sz="2400" b="1" dirty="0">
                <a:latin typeface="Times New Roman" panose="02020603050405020304" pitchFamily="18" charset="0"/>
              </a:rPr>
              <a:t>2.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由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换路定律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得 </a:t>
            </a:r>
            <a:r>
              <a:rPr kumimoji="1"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u</a:t>
            </a:r>
            <a:r>
              <a:rPr kumimoji="1"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C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(0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和 </a:t>
            </a:r>
            <a:r>
              <a:rPr kumimoji="1"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i</a:t>
            </a:r>
            <a:r>
              <a:rPr kumimoji="1" lang="en-US" altLang="zh-CN" sz="2400" b="1" i="1" baseline="-250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L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(0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（连续换路条件通常满足）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847960" y="3408851"/>
            <a:ext cx="6910866" cy="2234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just">
              <a:spcBef>
                <a:spcPct val="200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3.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画出</a:t>
            </a:r>
            <a:r>
              <a:rPr lang="zh-CN" altLang="en-US" sz="2400" b="1" dirty="0">
                <a:solidFill>
                  <a:srgbClr val="FF0000"/>
                </a:solidFill>
              </a:rPr>
              <a:t>换路后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时刻的等效电路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。</a:t>
            </a:r>
          </a:p>
          <a:p>
            <a:pPr algn="just" eaLnBrk="0" hangingPunct="0">
              <a:spcBef>
                <a:spcPct val="2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   （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） 画换路后电路的拓扑结构；</a:t>
            </a:r>
          </a:p>
          <a:p>
            <a:pPr algn="just">
              <a:spcBef>
                <a:spcPct val="20000"/>
              </a:spcBef>
            </a:pP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   （</a:t>
            </a:r>
            <a:r>
              <a:rPr kumimoji="1"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） 电容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用</a:t>
            </a:r>
            <a:r>
              <a:rPr kumimoji="1" lang="zh-CN" altLang="en-US" sz="2400" b="1" dirty="0">
                <a:solidFill>
                  <a:schemeClr val="accent2"/>
                </a:solidFill>
                <a:latin typeface="Times New Roman" panose="02020603050405020304" pitchFamily="18" charset="0"/>
              </a:rPr>
              <a:t>电压源</a:t>
            </a:r>
            <a:r>
              <a:rPr lang="zh-CN" altLang="en-US" sz="2400" b="1" dirty="0"/>
              <a:t>替代，</a:t>
            </a:r>
            <a:r>
              <a:rPr lang="zh-CN" altLang="en-US" sz="2400" b="1" dirty="0">
                <a:solidFill>
                  <a:srgbClr val="FF0066"/>
                </a:solidFill>
              </a:rPr>
              <a:t>电感</a:t>
            </a:r>
            <a:r>
              <a:rPr lang="zh-CN" altLang="en-US" sz="2400" b="1" dirty="0"/>
              <a:t>用</a:t>
            </a:r>
            <a:r>
              <a:rPr lang="zh-CN" altLang="en-US" sz="2400" b="1" dirty="0">
                <a:solidFill>
                  <a:srgbClr val="FF0066"/>
                </a:solidFill>
              </a:rPr>
              <a:t>电流源</a:t>
            </a:r>
            <a:r>
              <a:rPr lang="zh-CN" altLang="en-US" sz="2400" b="1" dirty="0"/>
              <a:t>替代。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  <a:p>
            <a:pPr algn="just" eaLnBrk="0" hangingPunct="0">
              <a:spcBef>
                <a:spcPct val="2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         取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0</a:t>
            </a:r>
            <a:r>
              <a:rPr kumimoji="1" lang="en-US" altLang="zh-CN" sz="2400" b="1" baseline="30000" dirty="0">
                <a:latin typeface="Times New Roman" panose="02020603050405020304" pitchFamily="18" charset="0"/>
              </a:rPr>
              <a:t>+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时刻值，方向同原假定的电容电压、</a:t>
            </a:r>
          </a:p>
          <a:p>
            <a:pPr algn="just" eaLnBrk="0" hangingPunct="0">
              <a:spcBef>
                <a:spcPct val="200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         电感电流方向。</a:t>
            </a:r>
          </a:p>
        </p:txBody>
      </p:sp>
      <p:sp>
        <p:nvSpPr>
          <p:cNvPr id="67590" name="Text Box 6"/>
          <p:cNvSpPr txBox="1">
            <a:spLocks noChangeArrowheads="1"/>
          </p:cNvSpPr>
          <p:nvPr/>
        </p:nvSpPr>
        <p:spPr bwMode="auto">
          <a:xfrm>
            <a:off x="784568" y="5692800"/>
            <a:ext cx="4883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0" hangingPunct="0"/>
            <a:r>
              <a:rPr kumimoji="1" lang="en-US" altLang="zh-CN" sz="2400" b="1" dirty="0">
                <a:latin typeface="Times New Roman" panose="02020603050405020304" pitchFamily="18" charset="0"/>
              </a:rPr>
              <a:t>4.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由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0</a:t>
            </a:r>
            <a:r>
              <a:rPr kumimoji="1" lang="en-US" altLang="zh-CN" sz="2400" b="1" baseline="30000" dirty="0">
                <a:latin typeface="Times New Roman" panose="02020603050405020304" pitchFamily="18" charset="0"/>
              </a:rPr>
              <a:t>+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电路求其它各变量的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0</a:t>
            </a:r>
            <a:r>
              <a:rPr kumimoji="1" lang="en-US" altLang="zh-CN" sz="2400" b="1" baseline="30000" dirty="0">
                <a:latin typeface="Times New Roman" panose="02020603050405020304" pitchFamily="18" charset="0"/>
              </a:rPr>
              <a:t>+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值。</a:t>
            </a:r>
          </a:p>
        </p:txBody>
      </p:sp>
      <p:sp>
        <p:nvSpPr>
          <p:cNvPr id="67591" name="Text Box 7"/>
          <p:cNvSpPr txBox="1">
            <a:spLocks noChangeArrowheads="1"/>
          </p:cNvSpPr>
          <p:nvPr/>
        </p:nvSpPr>
        <p:spPr bwMode="auto">
          <a:xfrm>
            <a:off x="5505793" y="2268563"/>
            <a:ext cx="1911350" cy="401637"/>
          </a:xfrm>
          <a:prstGeom prst="rect">
            <a:avLst/>
          </a:prstGeom>
          <a:noFill/>
          <a:ln w="349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 dirty="0"/>
              <a:t>电阻电路</a:t>
            </a:r>
            <a:r>
              <a:rPr lang="en-US" altLang="zh-CN" b="1" dirty="0"/>
              <a:t>( </a:t>
            </a:r>
            <a:r>
              <a:rPr lang="zh-CN" altLang="en-US" b="1" dirty="0"/>
              <a:t>直流 </a:t>
            </a:r>
            <a:r>
              <a:rPr lang="en-US" altLang="zh-CN" b="1" dirty="0"/>
              <a:t>)</a:t>
            </a:r>
          </a:p>
        </p:txBody>
      </p:sp>
      <p:sp>
        <p:nvSpPr>
          <p:cNvPr id="67592" name="Text Box 8"/>
          <p:cNvSpPr txBox="1">
            <a:spLocks noChangeArrowheads="1"/>
          </p:cNvSpPr>
          <p:nvPr/>
        </p:nvSpPr>
        <p:spPr bwMode="auto">
          <a:xfrm>
            <a:off x="5505794" y="5229200"/>
            <a:ext cx="1911350" cy="369332"/>
          </a:xfrm>
          <a:prstGeom prst="rect">
            <a:avLst/>
          </a:prstGeom>
          <a:noFill/>
          <a:ln w="349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/>
              <a:t>电阻电路</a:t>
            </a:r>
            <a:r>
              <a:rPr lang="en-US" altLang="zh-CN" b="1" dirty="0"/>
              <a:t>( </a:t>
            </a:r>
            <a:r>
              <a:rPr lang="zh-CN" altLang="en-US" b="1" dirty="0"/>
              <a:t>直流 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656433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7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7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7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5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build="p" autoUpdateAnimBg="0"/>
      <p:bldP spid="67588" grpId="0" build="p" autoUpdateAnimBg="0"/>
      <p:bldP spid="67589" grpId="0" autoUpdateAnimBg="0"/>
      <p:bldP spid="67590" grpId="0" build="p" autoUpdateAnimBg="0"/>
      <p:bldP spid="67591" grpId="0" animBg="1" autoUpdateAnimBg="0"/>
      <p:bldP spid="67592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343CA26-F99D-420E-B6F3-33B0CEF1C67D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2021/4/12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2662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2662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16DAED4-77FB-4B8B-A909-E22BC3645AD3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332812" name="Rectangle 12"/>
          <p:cNvSpPr>
            <a:spLocks noChangeArrowheads="1"/>
          </p:cNvSpPr>
          <p:nvPr/>
        </p:nvSpPr>
        <p:spPr bwMode="auto">
          <a:xfrm>
            <a:off x="629543" y="508745"/>
            <a:ext cx="4251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chemeClr val="accent2"/>
                </a:solidFill>
                <a:ea typeface="隶书" panose="02010509060101010101" pitchFamily="49" charset="-122"/>
              </a:rPr>
              <a:t>微分方程　</a:t>
            </a:r>
            <a:r>
              <a:rPr lang="en-US" altLang="zh-CN">
                <a:solidFill>
                  <a:schemeClr val="accent2"/>
                </a:solidFill>
                <a:ea typeface="隶书" panose="02010509060101010101" pitchFamily="49" charset="-122"/>
              </a:rPr>
              <a:t>Differential equation</a:t>
            </a:r>
          </a:p>
        </p:txBody>
      </p:sp>
      <p:sp>
        <p:nvSpPr>
          <p:cNvPr id="332813" name="Rectangle 13"/>
          <p:cNvSpPr>
            <a:spLocks noChangeArrowheads="1"/>
          </p:cNvSpPr>
          <p:nvPr/>
        </p:nvSpPr>
        <p:spPr bwMode="auto">
          <a:xfrm>
            <a:off x="5639693" y="1016745"/>
            <a:ext cx="2460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chemeClr val="accent2"/>
                </a:solidFill>
                <a:ea typeface="隶书" panose="02010509060101010101" pitchFamily="49" charset="-122"/>
              </a:rPr>
              <a:t>方程解　</a:t>
            </a:r>
            <a:r>
              <a:rPr lang="en-US" altLang="zh-CN">
                <a:solidFill>
                  <a:schemeClr val="accent2"/>
                </a:solidFill>
                <a:ea typeface="隶书" panose="02010509060101010101" pitchFamily="49" charset="-122"/>
              </a:rPr>
              <a:t>solution </a:t>
            </a:r>
          </a:p>
        </p:txBody>
      </p:sp>
      <p:sp>
        <p:nvSpPr>
          <p:cNvPr id="332814" name="Rectangle 14"/>
          <p:cNvSpPr>
            <a:spLocks noChangeArrowheads="1"/>
          </p:cNvSpPr>
          <p:nvPr/>
        </p:nvSpPr>
        <p:spPr bwMode="auto">
          <a:xfrm>
            <a:off x="826393" y="1124744"/>
            <a:ext cx="29400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chemeClr val="accent2"/>
                </a:solidFill>
                <a:ea typeface="隶书" panose="02010509060101010101" pitchFamily="49" charset="-122"/>
              </a:rPr>
              <a:t>初始值　</a:t>
            </a:r>
            <a:r>
              <a:rPr lang="en-US" altLang="zh-CN" dirty="0">
                <a:solidFill>
                  <a:schemeClr val="accent2"/>
                </a:solidFill>
                <a:ea typeface="隶书" panose="02010509060101010101" pitchFamily="49" charset="-122"/>
              </a:rPr>
              <a:t>Initial value </a:t>
            </a:r>
          </a:p>
        </p:txBody>
      </p:sp>
      <p:grpSp>
        <p:nvGrpSpPr>
          <p:cNvPr id="332820" name="Group 20"/>
          <p:cNvGrpSpPr>
            <a:grpSpLocks/>
          </p:cNvGrpSpPr>
          <p:nvPr/>
        </p:nvGrpSpPr>
        <p:grpSpPr bwMode="auto">
          <a:xfrm>
            <a:off x="4899918" y="692696"/>
            <a:ext cx="763587" cy="792162"/>
            <a:chOff x="1837" y="1117"/>
            <a:chExt cx="481" cy="499"/>
          </a:xfrm>
        </p:grpSpPr>
        <p:sp>
          <p:nvSpPr>
            <p:cNvPr id="26652" name="Line 18"/>
            <p:cNvSpPr>
              <a:spLocks noChangeShapeType="1"/>
            </p:cNvSpPr>
            <p:nvPr/>
          </p:nvSpPr>
          <p:spPr bwMode="auto">
            <a:xfrm>
              <a:off x="2046" y="1380"/>
              <a:ext cx="272" cy="0"/>
            </a:xfrm>
            <a:prstGeom prst="line">
              <a:avLst/>
            </a:prstGeom>
            <a:noFill/>
            <a:ln w="762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3" name="AutoShape 19"/>
            <p:cNvSpPr>
              <a:spLocks/>
            </p:cNvSpPr>
            <p:nvPr/>
          </p:nvSpPr>
          <p:spPr bwMode="auto">
            <a:xfrm>
              <a:off x="1837" y="1117"/>
              <a:ext cx="181" cy="499"/>
            </a:xfrm>
            <a:prstGeom prst="rightBrace">
              <a:avLst>
                <a:gd name="adj1" fmla="val 22974"/>
                <a:gd name="adj2" fmla="val 50000"/>
              </a:avLst>
            </a:prstGeom>
            <a:noFill/>
            <a:ln w="5715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楷体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宋体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zh-CN" altLang="en-US" sz="1800">
                <a:ea typeface="隶书" panose="02010509060101010101" pitchFamily="49" charset="-122"/>
              </a:endParaRPr>
            </a:p>
          </p:txBody>
        </p:sp>
      </p:grpSp>
      <p:graphicFrame>
        <p:nvGraphicFramePr>
          <p:cNvPr id="332821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2921421"/>
              </p:ext>
            </p:extLst>
          </p:nvPr>
        </p:nvGraphicFramePr>
        <p:xfrm>
          <a:off x="-37208" y="1412776"/>
          <a:ext cx="4360863" cy="212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57" name="Visio" r:id="rId3" imgW="2431706" imgH="1195558" progId="Visio.Drawing.11">
                  <p:embed/>
                </p:oleObj>
              </mc:Choice>
              <mc:Fallback>
                <p:oleObj name="Visio" r:id="rId3" imgW="2431706" imgH="1195558" progId="Visio.Drawing.11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7208" y="1412776"/>
                        <a:ext cx="4360863" cy="212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824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808948"/>
              </p:ext>
            </p:extLst>
          </p:nvPr>
        </p:nvGraphicFramePr>
        <p:xfrm>
          <a:off x="467618" y="3573016"/>
          <a:ext cx="308292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58" name="Equation" r:id="rId5" imgW="1726451" imgH="393529" progId="Equation.DSMT4">
                  <p:embed/>
                </p:oleObj>
              </mc:Choice>
              <mc:Fallback>
                <p:oleObj name="Equation" r:id="rId5" imgW="1726451" imgH="393529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618" y="3573016"/>
                        <a:ext cx="308292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823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7490856"/>
              </p:ext>
            </p:extLst>
          </p:nvPr>
        </p:nvGraphicFramePr>
        <p:xfrm>
          <a:off x="539552" y="4271516"/>
          <a:ext cx="158432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59" name="Equation" r:id="rId7" imgW="888614" imgH="393529" progId="Equation.DSMT4">
                  <p:embed/>
                </p:oleObj>
              </mc:Choice>
              <mc:Fallback>
                <p:oleObj name="Equation" r:id="rId7" imgW="888614" imgH="393529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271516"/>
                        <a:ext cx="158432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827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38540"/>
              </p:ext>
            </p:extLst>
          </p:nvPr>
        </p:nvGraphicFramePr>
        <p:xfrm>
          <a:off x="394593" y="4797152"/>
          <a:ext cx="2589212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60" name="Equation" r:id="rId9" imgW="1371600" imgH="393700" progId="Equation.DSMT4">
                  <p:embed/>
                </p:oleObj>
              </mc:Choice>
              <mc:Fallback>
                <p:oleObj name="Equation" r:id="rId9" imgW="1371600" imgH="39370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593" y="4797152"/>
                        <a:ext cx="2589212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831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7094232"/>
              </p:ext>
            </p:extLst>
          </p:nvPr>
        </p:nvGraphicFramePr>
        <p:xfrm>
          <a:off x="4139505" y="4763245"/>
          <a:ext cx="1008063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61" name="Equation" r:id="rId11" imgW="507780" imgH="393529" progId="Equation.DSMT4">
                  <p:embed/>
                </p:oleObj>
              </mc:Choice>
              <mc:Fallback>
                <p:oleObj name="Equation" r:id="rId11" imgW="507780" imgH="393529" progId="Equation.DSMT4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505" y="4763245"/>
                        <a:ext cx="1008063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2833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086723"/>
              </p:ext>
            </p:extLst>
          </p:nvPr>
        </p:nvGraphicFramePr>
        <p:xfrm>
          <a:off x="5709543" y="4668233"/>
          <a:ext cx="164465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62" name="Equation" r:id="rId13" imgW="748975" imgH="342751" progId="Equation.DSMT4">
                  <p:embed/>
                </p:oleObj>
              </mc:Choice>
              <mc:Fallback>
                <p:oleObj name="Equation" r:id="rId13" imgW="748975" imgH="342751" progId="Equation.DSMT4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9543" y="4668233"/>
                        <a:ext cx="164465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2842" name="Group 42"/>
          <p:cNvGrpSpPr>
            <a:grpSpLocks/>
          </p:cNvGrpSpPr>
          <p:nvPr/>
        </p:nvGrpSpPr>
        <p:grpSpPr bwMode="auto">
          <a:xfrm>
            <a:off x="4210943" y="5516583"/>
            <a:ext cx="2506662" cy="635501"/>
            <a:chOff x="3353" y="3414"/>
            <a:chExt cx="1579" cy="373"/>
          </a:xfrm>
        </p:grpSpPr>
        <p:graphicFrame>
          <p:nvGraphicFramePr>
            <p:cNvPr id="26649" name="Object 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0756495"/>
                </p:ext>
              </p:extLst>
            </p:nvPr>
          </p:nvGraphicFramePr>
          <p:xfrm>
            <a:off x="3353" y="3414"/>
            <a:ext cx="818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263" name="Equation" r:id="rId15" imgW="647700" imgH="292100" progId="Equation.DSMT4">
                    <p:embed/>
                  </p:oleObj>
                </mc:Choice>
                <mc:Fallback>
                  <p:oleObj name="Equation" r:id="rId15" imgW="647700" imgH="292100" progId="Equation.DSMT4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53" y="3414"/>
                          <a:ext cx="818" cy="3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50" name="Object 36"/>
            <p:cNvGraphicFramePr>
              <a:graphicFrameLocks noChangeAspect="1"/>
            </p:cNvGraphicFramePr>
            <p:nvPr/>
          </p:nvGraphicFramePr>
          <p:xfrm>
            <a:off x="4195" y="3521"/>
            <a:ext cx="204" cy="2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264" name="Equation" r:id="rId17" imgW="164885" imgH="164885" progId="Equation.DSMT4">
                    <p:embed/>
                  </p:oleObj>
                </mc:Choice>
                <mc:Fallback>
                  <p:oleObj name="Equation" r:id="rId17" imgW="164885" imgH="164885" progId="Equation.DSMT4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5" y="3521"/>
                          <a:ext cx="204" cy="2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51" name="Object 35"/>
            <p:cNvGraphicFramePr>
              <a:graphicFrameLocks noChangeAspect="1"/>
            </p:cNvGraphicFramePr>
            <p:nvPr/>
          </p:nvGraphicFramePr>
          <p:xfrm>
            <a:off x="4513" y="3521"/>
            <a:ext cx="419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265" name="Equation" r:id="rId19" imgW="329914" imgH="177646" progId="Equation.DSMT4">
                    <p:embed/>
                  </p:oleObj>
                </mc:Choice>
                <mc:Fallback>
                  <p:oleObj name="Equation" r:id="rId19" imgW="329914" imgH="177646" progId="Equation.DSMT4">
                    <p:embed/>
                    <p:pic>
                      <p:nvPicPr>
                        <p:cNvPr id="0" name="Object 3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3521"/>
                          <a:ext cx="419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2860" name="Group 60"/>
          <p:cNvGrpSpPr>
            <a:grpSpLocks/>
          </p:cNvGrpSpPr>
          <p:nvPr/>
        </p:nvGrpSpPr>
        <p:grpSpPr bwMode="auto">
          <a:xfrm>
            <a:off x="4644008" y="1617167"/>
            <a:ext cx="3794125" cy="2425700"/>
            <a:chOff x="3016" y="2631"/>
            <a:chExt cx="2390" cy="1528"/>
          </a:xfrm>
        </p:grpSpPr>
        <p:pic>
          <p:nvPicPr>
            <p:cNvPr id="26646" name="Picture 55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6" y="2886"/>
              <a:ext cx="2086" cy="1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26647" name="Object 58"/>
            <p:cNvGraphicFramePr>
              <a:graphicFrameLocks noChangeAspect="1"/>
            </p:cNvGraphicFramePr>
            <p:nvPr/>
          </p:nvGraphicFramePr>
          <p:xfrm>
            <a:off x="3016" y="2631"/>
            <a:ext cx="438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266" name="Equation" r:id="rId22" imgW="368300" imgH="228600" progId="Equation.DSMT4">
                    <p:embed/>
                  </p:oleObj>
                </mc:Choice>
                <mc:Fallback>
                  <p:oleObj name="Equation" r:id="rId22" imgW="368300" imgH="228600" progId="Equation.DSMT4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6" y="2631"/>
                          <a:ext cx="438" cy="255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648" name="Object 59"/>
            <p:cNvGraphicFramePr>
              <a:graphicFrameLocks noChangeAspect="1"/>
            </p:cNvGraphicFramePr>
            <p:nvPr/>
          </p:nvGraphicFramePr>
          <p:xfrm>
            <a:off x="5103" y="3884"/>
            <a:ext cx="303" cy="1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267" name="Equation" r:id="rId24" imgW="253670" imgH="177569" progId="Equation.DSMT4">
                    <p:embed/>
                  </p:oleObj>
                </mc:Choice>
                <mc:Fallback>
                  <p:oleObj name="Equation" r:id="rId24" imgW="253670" imgH="177569" progId="Equation.DSMT4">
                    <p:embed/>
                    <p:pic>
                      <p:nvPicPr>
                        <p:cNvPr id="0" name="Object 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3" y="3884"/>
                          <a:ext cx="303" cy="199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 algn="ctr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642" name="Line 61"/>
          <p:cNvSpPr>
            <a:spLocks noChangeShapeType="1"/>
          </p:cNvSpPr>
          <p:nvPr/>
        </p:nvSpPr>
        <p:spPr bwMode="auto">
          <a:xfrm>
            <a:off x="3995043" y="3971082"/>
            <a:ext cx="0" cy="2232025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644" name="Rectangle 63"/>
          <p:cNvSpPr>
            <a:spLocks noChangeArrowheads="1"/>
          </p:cNvSpPr>
          <p:nvPr/>
        </p:nvSpPr>
        <p:spPr bwMode="auto">
          <a:xfrm>
            <a:off x="227905" y="116632"/>
            <a:ext cx="86645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rgbClr val="CC3300"/>
                </a:solidFill>
                <a:ea typeface="隶书" panose="02010509060101010101" pitchFamily="49" charset="-122"/>
              </a:rPr>
              <a:t>动态电路经典时域分析：</a:t>
            </a:r>
          </a:p>
        </p:txBody>
      </p:sp>
      <p:graphicFrame>
        <p:nvGraphicFramePr>
          <p:cNvPr id="332864" name="Object 6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950362"/>
              </p:ext>
            </p:extLst>
          </p:nvPr>
        </p:nvGraphicFramePr>
        <p:xfrm>
          <a:off x="7709793" y="4982883"/>
          <a:ext cx="781050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68" name="Equation" r:id="rId26" imgW="355138" imgH="177569" progId="Equation.DSMT4">
                  <p:embed/>
                </p:oleObj>
              </mc:Choice>
              <mc:Fallback>
                <p:oleObj name="Equation" r:id="rId26" imgW="355138" imgH="177569" progId="Equation.DSMT4">
                  <p:embed/>
                  <p:pic>
                    <p:nvPicPr>
                      <p:cNvPr id="0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9793" y="4982883"/>
                        <a:ext cx="781050" cy="38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723610"/>
              </p:ext>
            </p:extLst>
          </p:nvPr>
        </p:nvGraphicFramePr>
        <p:xfrm>
          <a:off x="390476" y="5673730"/>
          <a:ext cx="2376488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69" name="Equation" r:id="rId28" imgW="1257300" imgH="228600" progId="Equation.DSMT4">
                  <p:embed/>
                </p:oleObj>
              </mc:Choice>
              <mc:Fallback>
                <p:oleObj name="Equation" r:id="rId28" imgW="1257300" imgH="228600" progId="Equation.DSMT4">
                  <p:embed/>
                  <p:pic>
                    <p:nvPicPr>
                      <p:cNvPr id="332829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476" y="5673730"/>
                        <a:ext cx="2376488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3081869"/>
              </p:ext>
            </p:extLst>
          </p:nvPr>
        </p:nvGraphicFramePr>
        <p:xfrm>
          <a:off x="4121150" y="4198938"/>
          <a:ext cx="1604963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270" name="Equation" r:id="rId30" imgW="799920" imgH="215640" progId="Equation.DSMT4">
                  <p:embed/>
                </p:oleObj>
              </mc:Choice>
              <mc:Fallback>
                <p:oleObj name="Equation" r:id="rId30" imgW="799920" imgH="215640" progId="Equation.DSMT4">
                  <p:embed/>
                  <p:pic>
                    <p:nvPicPr>
                      <p:cNvPr id="26649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1150" y="4198938"/>
                        <a:ext cx="1604963" cy="468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B0DE60A8-53B8-4FB7-999A-AF0ADCEDB1BD}"/>
              </a:ext>
            </a:extLst>
          </p:cNvPr>
          <p:cNvSpPr txBox="1"/>
          <p:nvPr/>
        </p:nvSpPr>
        <p:spPr>
          <a:xfrm>
            <a:off x="2207198" y="4317867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(</a:t>
            </a:r>
            <a:r>
              <a:rPr lang="zh-CN" altLang="en-US" sz="2400" dirty="0"/>
              <a:t>因为 </a:t>
            </a:r>
            <a:r>
              <a:rPr lang="en-US" altLang="zh-CN" sz="2400" dirty="0"/>
              <a:t>5//20)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D75346-B6B6-442D-9737-2E374657BD91}"/>
              </a:ext>
            </a:extLst>
          </p:cNvPr>
          <p:cNvSpPr txBox="1"/>
          <p:nvPr/>
        </p:nvSpPr>
        <p:spPr>
          <a:xfrm>
            <a:off x="2078052" y="6292930"/>
            <a:ext cx="5827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在后续一阶电路中，我们还会更加详细地加以研究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9CBD98C6-9CB2-44DA-8E4A-5ABD1DC78086}"/>
              </a:ext>
            </a:extLst>
          </p:cNvPr>
          <p:cNvSpPr/>
          <p:nvPr/>
        </p:nvSpPr>
        <p:spPr bwMode="auto">
          <a:xfrm>
            <a:off x="924277" y="1449229"/>
            <a:ext cx="3311524" cy="2328844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0" dur="1000"/>
                                        <p:tgtEl>
                                          <p:spTgt spid="33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812" grpId="0"/>
      <p:bldP spid="332813" grpId="0"/>
      <p:bldP spid="332814" grpId="0"/>
      <p:bldP spid="26642" grpId="0" animBg="1"/>
      <p:bldP spid="2" grpId="0"/>
      <p:bldP spid="3" grpId="0"/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Text Box 2"/>
          <p:cNvSpPr txBox="1">
            <a:spLocks noChangeArrowheads="1"/>
          </p:cNvSpPr>
          <p:nvPr/>
        </p:nvSpPr>
        <p:spPr bwMode="auto">
          <a:xfrm>
            <a:off x="323850" y="258118"/>
            <a:ext cx="63198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4.  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用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Op Amp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构成微分器和积分器（不要求）</a:t>
            </a:r>
          </a:p>
        </p:txBody>
      </p:sp>
      <p:sp>
        <p:nvSpPr>
          <p:cNvPr id="313347" name="Text Box 3"/>
          <p:cNvSpPr txBox="1">
            <a:spLocks noChangeArrowheads="1"/>
          </p:cNvSpPr>
          <p:nvPr/>
        </p:nvSpPr>
        <p:spPr bwMode="auto">
          <a:xfrm>
            <a:off x="558800" y="963613"/>
            <a:ext cx="2212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/>
              <a:t>（</a:t>
            </a:r>
            <a:r>
              <a:rPr lang="en-US" altLang="zh-CN" sz="2400" b="1"/>
              <a:t>1</a:t>
            </a:r>
            <a:r>
              <a:rPr lang="zh-CN" altLang="en-US" sz="2400" b="1"/>
              <a:t>）积分器</a:t>
            </a:r>
          </a:p>
        </p:txBody>
      </p:sp>
      <p:grpSp>
        <p:nvGrpSpPr>
          <p:cNvPr id="313348" name="Group 4"/>
          <p:cNvGrpSpPr>
            <a:grpSpLocks/>
          </p:cNvGrpSpPr>
          <p:nvPr/>
        </p:nvGrpSpPr>
        <p:grpSpPr bwMode="auto">
          <a:xfrm>
            <a:off x="1079500" y="1268413"/>
            <a:ext cx="3600450" cy="3094037"/>
            <a:chOff x="214" y="795"/>
            <a:chExt cx="2268" cy="1949"/>
          </a:xfrm>
        </p:grpSpPr>
        <p:sp>
          <p:nvSpPr>
            <p:cNvPr id="313349" name="Rectangle 5"/>
            <p:cNvSpPr>
              <a:spLocks noChangeArrowheads="1"/>
            </p:cNvSpPr>
            <p:nvPr/>
          </p:nvSpPr>
          <p:spPr bwMode="auto">
            <a:xfrm>
              <a:off x="1082" y="1558"/>
              <a:ext cx="560" cy="65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3350" name="Text Box 6"/>
            <p:cNvSpPr txBox="1">
              <a:spLocks noChangeArrowheads="1"/>
            </p:cNvSpPr>
            <p:nvPr/>
          </p:nvSpPr>
          <p:spPr bwMode="auto">
            <a:xfrm>
              <a:off x="1122" y="1905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13351" name="Text Box 7"/>
            <p:cNvSpPr txBox="1">
              <a:spLocks noChangeArrowheads="1"/>
            </p:cNvSpPr>
            <p:nvPr/>
          </p:nvSpPr>
          <p:spPr bwMode="auto">
            <a:xfrm>
              <a:off x="1122" y="159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13352" name="AutoShape 8"/>
            <p:cNvSpPr>
              <a:spLocks noChangeArrowheads="1"/>
            </p:cNvSpPr>
            <p:nvPr/>
          </p:nvSpPr>
          <p:spPr bwMode="auto">
            <a:xfrm rot="-16200000">
              <a:off x="1343" y="1620"/>
              <a:ext cx="131" cy="121"/>
            </a:xfrm>
            <a:prstGeom prst="triangle">
              <a:avLst>
                <a:gd name="adj" fmla="val 56245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3353" name="Text Box 9"/>
            <p:cNvSpPr txBox="1">
              <a:spLocks noChangeArrowheads="1"/>
            </p:cNvSpPr>
            <p:nvPr/>
          </p:nvSpPr>
          <p:spPr bwMode="auto">
            <a:xfrm>
              <a:off x="1432" y="1524"/>
              <a:ext cx="2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 b="1">
                  <a:latin typeface="Times New Roman" panose="02020603050405020304" pitchFamily="18" charset="0"/>
                  <a:sym typeface="Symbol" panose="05050102010706020507" pitchFamily="18" charset="2"/>
                </a:rPr>
                <a:t></a:t>
              </a:r>
            </a:p>
          </p:txBody>
        </p:sp>
        <p:sp>
          <p:nvSpPr>
            <p:cNvPr id="313354" name="Text Box 10"/>
            <p:cNvSpPr txBox="1">
              <a:spLocks noChangeArrowheads="1"/>
            </p:cNvSpPr>
            <p:nvPr/>
          </p:nvSpPr>
          <p:spPr bwMode="auto">
            <a:xfrm>
              <a:off x="1465" y="1765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13355" name="Line 11"/>
            <p:cNvSpPr>
              <a:spLocks noChangeShapeType="1"/>
            </p:cNvSpPr>
            <p:nvPr/>
          </p:nvSpPr>
          <p:spPr bwMode="auto">
            <a:xfrm>
              <a:off x="355" y="2713"/>
              <a:ext cx="18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3356" name="Line 12"/>
            <p:cNvSpPr>
              <a:spLocks noChangeShapeType="1"/>
            </p:cNvSpPr>
            <p:nvPr/>
          </p:nvSpPr>
          <p:spPr bwMode="auto">
            <a:xfrm>
              <a:off x="1652" y="1905"/>
              <a:ext cx="5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3357" name="Text Box 13"/>
            <p:cNvSpPr txBox="1">
              <a:spLocks noChangeArrowheads="1"/>
            </p:cNvSpPr>
            <p:nvPr/>
          </p:nvSpPr>
          <p:spPr bwMode="auto">
            <a:xfrm>
              <a:off x="2146" y="1940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13358" name="Text Box 14"/>
            <p:cNvSpPr txBox="1">
              <a:spLocks noChangeArrowheads="1"/>
            </p:cNvSpPr>
            <p:nvPr/>
          </p:nvSpPr>
          <p:spPr bwMode="auto">
            <a:xfrm>
              <a:off x="2151" y="227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313359" name="Text Box 15"/>
            <p:cNvSpPr txBox="1">
              <a:spLocks noChangeArrowheads="1"/>
            </p:cNvSpPr>
            <p:nvPr/>
          </p:nvSpPr>
          <p:spPr bwMode="auto">
            <a:xfrm>
              <a:off x="2113" y="2132"/>
              <a:ext cx="3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o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13360" name="Line 16"/>
            <p:cNvSpPr>
              <a:spLocks noChangeShapeType="1"/>
            </p:cNvSpPr>
            <p:nvPr/>
          </p:nvSpPr>
          <p:spPr bwMode="auto">
            <a:xfrm flipH="1">
              <a:off x="893" y="2113"/>
              <a:ext cx="186" cy="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3361" name="Line 17"/>
            <p:cNvSpPr>
              <a:spLocks noChangeShapeType="1"/>
            </p:cNvSpPr>
            <p:nvPr/>
          </p:nvSpPr>
          <p:spPr bwMode="auto">
            <a:xfrm>
              <a:off x="915" y="1240"/>
              <a:ext cx="40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3362" name="Text Box 18"/>
            <p:cNvSpPr txBox="1">
              <a:spLocks noChangeArrowheads="1"/>
            </p:cNvSpPr>
            <p:nvPr/>
          </p:nvSpPr>
          <p:spPr bwMode="auto">
            <a:xfrm>
              <a:off x="225" y="1735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13363" name="Text Box 19"/>
            <p:cNvSpPr txBox="1">
              <a:spLocks noChangeArrowheads="1"/>
            </p:cNvSpPr>
            <p:nvPr/>
          </p:nvSpPr>
          <p:spPr bwMode="auto">
            <a:xfrm>
              <a:off x="214" y="23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313364" name="Text Box 20"/>
            <p:cNvSpPr txBox="1">
              <a:spLocks noChangeArrowheads="1"/>
            </p:cNvSpPr>
            <p:nvPr/>
          </p:nvSpPr>
          <p:spPr bwMode="auto">
            <a:xfrm>
              <a:off x="219" y="2085"/>
              <a:ext cx="3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i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grpSp>
          <p:nvGrpSpPr>
            <p:cNvPr id="313365" name="Group 21"/>
            <p:cNvGrpSpPr>
              <a:grpSpLocks/>
            </p:cNvGrpSpPr>
            <p:nvPr/>
          </p:nvGrpSpPr>
          <p:grpSpPr bwMode="auto">
            <a:xfrm>
              <a:off x="294" y="1700"/>
              <a:ext cx="813" cy="62"/>
              <a:chOff x="1200" y="936"/>
              <a:chExt cx="888" cy="68"/>
            </a:xfrm>
          </p:grpSpPr>
          <p:sp>
            <p:nvSpPr>
              <p:cNvPr id="313366" name="Line 22"/>
              <p:cNvSpPr>
                <a:spLocks noChangeShapeType="1"/>
              </p:cNvSpPr>
              <p:nvPr/>
            </p:nvSpPr>
            <p:spPr bwMode="auto">
              <a:xfrm>
                <a:off x="1272" y="972"/>
                <a:ext cx="81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3367" name="Oval 23"/>
              <p:cNvSpPr>
                <a:spLocks noChangeArrowheads="1"/>
              </p:cNvSpPr>
              <p:nvPr/>
            </p:nvSpPr>
            <p:spPr bwMode="auto">
              <a:xfrm>
                <a:off x="1200" y="936"/>
                <a:ext cx="68" cy="68"/>
              </a:xfrm>
              <a:prstGeom prst="ellipse">
                <a:avLst/>
              </a:prstGeom>
              <a:solidFill>
                <a:srgbClr val="FFFFFF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13368" name="Oval 24"/>
            <p:cNvSpPr>
              <a:spLocks noChangeArrowheads="1"/>
            </p:cNvSpPr>
            <p:nvPr/>
          </p:nvSpPr>
          <p:spPr bwMode="auto">
            <a:xfrm>
              <a:off x="300" y="2682"/>
              <a:ext cx="62" cy="62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3369" name="Oval 25"/>
            <p:cNvSpPr>
              <a:spLocks noChangeArrowheads="1"/>
            </p:cNvSpPr>
            <p:nvPr/>
          </p:nvSpPr>
          <p:spPr bwMode="auto">
            <a:xfrm>
              <a:off x="2215" y="1874"/>
              <a:ext cx="62" cy="62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3370" name="Oval 26"/>
            <p:cNvSpPr>
              <a:spLocks noChangeArrowheads="1"/>
            </p:cNvSpPr>
            <p:nvPr/>
          </p:nvSpPr>
          <p:spPr bwMode="auto">
            <a:xfrm>
              <a:off x="2226" y="2682"/>
              <a:ext cx="62" cy="62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3371" name="Line 27"/>
            <p:cNvSpPr>
              <a:spLocks noChangeShapeType="1"/>
            </p:cNvSpPr>
            <p:nvPr/>
          </p:nvSpPr>
          <p:spPr bwMode="auto">
            <a:xfrm>
              <a:off x="913" y="1224"/>
              <a:ext cx="0" cy="51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3372" name="Line 28"/>
            <p:cNvSpPr>
              <a:spLocks noChangeShapeType="1"/>
            </p:cNvSpPr>
            <p:nvPr/>
          </p:nvSpPr>
          <p:spPr bwMode="auto">
            <a:xfrm>
              <a:off x="906" y="2114"/>
              <a:ext cx="0" cy="61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3373" name="Rectangle 29"/>
            <p:cNvSpPr>
              <a:spLocks noChangeArrowheads="1"/>
            </p:cNvSpPr>
            <p:nvPr/>
          </p:nvSpPr>
          <p:spPr bwMode="auto">
            <a:xfrm>
              <a:off x="858" y="2290"/>
              <a:ext cx="96" cy="192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3374" name="Rectangle 30"/>
            <p:cNvSpPr>
              <a:spLocks noChangeArrowheads="1"/>
            </p:cNvSpPr>
            <p:nvPr/>
          </p:nvSpPr>
          <p:spPr bwMode="auto">
            <a:xfrm rot="-5400000">
              <a:off x="601" y="1630"/>
              <a:ext cx="96" cy="192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3375" name="Text Box 31"/>
            <p:cNvSpPr txBox="1">
              <a:spLocks noChangeArrowheads="1"/>
            </p:cNvSpPr>
            <p:nvPr/>
          </p:nvSpPr>
          <p:spPr bwMode="auto">
            <a:xfrm>
              <a:off x="612" y="2319"/>
              <a:ext cx="3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13376" name="Text Box 32"/>
            <p:cNvSpPr txBox="1">
              <a:spLocks noChangeArrowheads="1"/>
            </p:cNvSpPr>
            <p:nvPr/>
          </p:nvSpPr>
          <p:spPr bwMode="auto">
            <a:xfrm>
              <a:off x="442" y="1848"/>
              <a:ext cx="3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</a:p>
          </p:txBody>
        </p:sp>
        <p:grpSp>
          <p:nvGrpSpPr>
            <p:cNvPr id="313377" name="Group 33"/>
            <p:cNvGrpSpPr>
              <a:grpSpLocks/>
            </p:cNvGrpSpPr>
            <p:nvPr/>
          </p:nvGrpSpPr>
          <p:grpSpPr bwMode="auto">
            <a:xfrm>
              <a:off x="1319" y="1134"/>
              <a:ext cx="57" cy="199"/>
              <a:chOff x="2625" y="1054"/>
              <a:chExt cx="57" cy="199"/>
            </a:xfrm>
          </p:grpSpPr>
          <p:sp>
            <p:nvSpPr>
              <p:cNvPr id="313378" name="Line 34"/>
              <p:cNvSpPr>
                <a:spLocks noChangeShapeType="1"/>
              </p:cNvSpPr>
              <p:nvPr/>
            </p:nvSpPr>
            <p:spPr bwMode="auto">
              <a:xfrm>
                <a:off x="2625" y="1054"/>
                <a:ext cx="0" cy="19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3379" name="Line 35"/>
              <p:cNvSpPr>
                <a:spLocks noChangeShapeType="1"/>
              </p:cNvSpPr>
              <p:nvPr/>
            </p:nvSpPr>
            <p:spPr bwMode="auto">
              <a:xfrm>
                <a:off x="2682" y="1054"/>
                <a:ext cx="0" cy="19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3380" name="Line 36"/>
            <p:cNvSpPr>
              <a:spLocks noChangeShapeType="1"/>
            </p:cNvSpPr>
            <p:nvPr/>
          </p:nvSpPr>
          <p:spPr bwMode="auto">
            <a:xfrm>
              <a:off x="1386" y="1248"/>
              <a:ext cx="443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3381" name="Line 37"/>
            <p:cNvSpPr>
              <a:spLocks noChangeShapeType="1"/>
            </p:cNvSpPr>
            <p:nvPr/>
          </p:nvSpPr>
          <p:spPr bwMode="auto">
            <a:xfrm>
              <a:off x="1829" y="1253"/>
              <a:ext cx="0" cy="65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3382" name="Text Box 38"/>
            <p:cNvSpPr txBox="1">
              <a:spLocks noChangeArrowheads="1"/>
            </p:cNvSpPr>
            <p:nvPr/>
          </p:nvSpPr>
          <p:spPr bwMode="auto">
            <a:xfrm>
              <a:off x="1406" y="1305"/>
              <a:ext cx="25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 i="1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313383" name="Text Box 39"/>
            <p:cNvSpPr txBox="1">
              <a:spLocks noChangeArrowheads="1"/>
            </p:cNvSpPr>
            <p:nvPr/>
          </p:nvSpPr>
          <p:spPr bwMode="auto">
            <a:xfrm>
              <a:off x="1122" y="993"/>
              <a:ext cx="14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/>
                <a:t>＋</a:t>
              </a:r>
            </a:p>
          </p:txBody>
        </p:sp>
        <p:sp>
          <p:nvSpPr>
            <p:cNvPr id="313384" name="Text Box 40"/>
            <p:cNvSpPr txBox="1">
              <a:spLocks noChangeArrowheads="1"/>
            </p:cNvSpPr>
            <p:nvPr/>
          </p:nvSpPr>
          <p:spPr bwMode="auto">
            <a:xfrm>
              <a:off x="414" y="1451"/>
              <a:ext cx="14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/>
                <a:t>＋</a:t>
              </a:r>
            </a:p>
          </p:txBody>
        </p:sp>
        <p:sp>
          <p:nvSpPr>
            <p:cNvPr id="313385" name="Text Box 41"/>
            <p:cNvSpPr txBox="1">
              <a:spLocks noChangeArrowheads="1"/>
            </p:cNvSpPr>
            <p:nvPr/>
          </p:nvSpPr>
          <p:spPr bwMode="auto">
            <a:xfrm>
              <a:off x="725" y="1451"/>
              <a:ext cx="14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/>
                <a:t>－</a:t>
              </a:r>
            </a:p>
          </p:txBody>
        </p:sp>
        <p:sp>
          <p:nvSpPr>
            <p:cNvPr id="313386" name="Text Box 42"/>
            <p:cNvSpPr txBox="1">
              <a:spLocks noChangeArrowheads="1"/>
            </p:cNvSpPr>
            <p:nvPr/>
          </p:nvSpPr>
          <p:spPr bwMode="auto">
            <a:xfrm>
              <a:off x="1463" y="965"/>
              <a:ext cx="14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/>
                <a:t>－</a:t>
              </a:r>
            </a:p>
          </p:txBody>
        </p:sp>
        <p:sp>
          <p:nvSpPr>
            <p:cNvPr id="313387" name="Text Box 43"/>
            <p:cNvSpPr txBox="1">
              <a:spLocks noChangeArrowheads="1"/>
            </p:cNvSpPr>
            <p:nvPr/>
          </p:nvSpPr>
          <p:spPr bwMode="auto">
            <a:xfrm>
              <a:off x="1207" y="795"/>
              <a:ext cx="3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313388" name="Text Box 44"/>
            <p:cNvSpPr txBox="1">
              <a:spLocks noChangeArrowheads="1"/>
            </p:cNvSpPr>
            <p:nvPr/>
          </p:nvSpPr>
          <p:spPr bwMode="auto">
            <a:xfrm>
              <a:off x="470" y="1253"/>
              <a:ext cx="3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R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313389" name="Oval 45"/>
            <p:cNvSpPr>
              <a:spLocks noChangeArrowheads="1"/>
            </p:cNvSpPr>
            <p:nvPr/>
          </p:nvSpPr>
          <p:spPr bwMode="auto">
            <a:xfrm>
              <a:off x="885" y="1705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3390" name="Oval 46"/>
            <p:cNvSpPr>
              <a:spLocks noChangeArrowheads="1"/>
            </p:cNvSpPr>
            <p:nvPr/>
          </p:nvSpPr>
          <p:spPr bwMode="auto">
            <a:xfrm>
              <a:off x="1803" y="1877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313391" name="Object 47"/>
          <p:cNvGraphicFramePr>
            <a:graphicFrameLocks noChangeAspect="1"/>
          </p:cNvGraphicFramePr>
          <p:nvPr/>
        </p:nvGraphicFramePr>
        <p:xfrm>
          <a:off x="5688013" y="1052513"/>
          <a:ext cx="1601787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88" name="公式" r:id="rId4" imgW="799920" imgH="406080" progId="Equation.3">
                  <p:embed/>
                </p:oleObj>
              </mc:Choice>
              <mc:Fallback>
                <p:oleObj name="公式" r:id="rId4" imgW="799920" imgH="406080" progId="Equation.3">
                  <p:embed/>
                  <p:pic>
                    <p:nvPicPr>
                      <p:cNvPr id="313391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8013" y="1052513"/>
                        <a:ext cx="1601787" cy="81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92" name="AutoShape 48"/>
          <p:cNvSpPr>
            <a:spLocks noChangeArrowheads="1"/>
          </p:cNvSpPr>
          <p:nvPr/>
        </p:nvSpPr>
        <p:spPr bwMode="auto">
          <a:xfrm>
            <a:off x="6318250" y="1998663"/>
            <a:ext cx="368300" cy="674687"/>
          </a:xfrm>
          <a:prstGeom prst="downArrow">
            <a:avLst>
              <a:gd name="adj1" fmla="val 50000"/>
              <a:gd name="adj2" fmla="val 4579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graphicFrame>
        <p:nvGraphicFramePr>
          <p:cNvPr id="313393" name="Object 49"/>
          <p:cNvGraphicFramePr>
            <a:graphicFrameLocks noChangeAspect="1"/>
          </p:cNvGraphicFramePr>
          <p:nvPr/>
        </p:nvGraphicFramePr>
        <p:xfrm>
          <a:off x="5676900" y="2708275"/>
          <a:ext cx="1651000" cy="814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89" name="Equation" r:id="rId6" imgW="825480" imgH="406080" progId="Equation.DSMT4">
                  <p:embed/>
                </p:oleObj>
              </mc:Choice>
              <mc:Fallback>
                <p:oleObj name="Equation" r:id="rId6" imgW="825480" imgH="406080" progId="Equation.DSMT4">
                  <p:embed/>
                  <p:pic>
                    <p:nvPicPr>
                      <p:cNvPr id="313393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76900" y="2708275"/>
                        <a:ext cx="1651000" cy="814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94" name="AutoShape 50"/>
          <p:cNvSpPr>
            <a:spLocks noChangeArrowheads="1"/>
          </p:cNvSpPr>
          <p:nvPr/>
        </p:nvSpPr>
        <p:spPr bwMode="auto">
          <a:xfrm>
            <a:off x="6300788" y="3573463"/>
            <a:ext cx="342900" cy="630237"/>
          </a:xfrm>
          <a:prstGeom prst="downArrow">
            <a:avLst>
              <a:gd name="adj1" fmla="val 50000"/>
              <a:gd name="adj2" fmla="val 459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graphicFrame>
        <p:nvGraphicFramePr>
          <p:cNvPr id="313395" name="Object 51"/>
          <p:cNvGraphicFramePr>
            <a:graphicFrameLocks noChangeAspect="1"/>
          </p:cNvGraphicFramePr>
          <p:nvPr/>
        </p:nvGraphicFramePr>
        <p:xfrm>
          <a:off x="5546725" y="4292600"/>
          <a:ext cx="21336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90" name="Equation" r:id="rId8" imgW="1066680" imgH="406080" progId="Equation.DSMT4">
                  <p:embed/>
                </p:oleObj>
              </mc:Choice>
              <mc:Fallback>
                <p:oleObj name="Equation" r:id="rId8" imgW="1066680" imgH="406080" progId="Equation.DSMT4">
                  <p:embed/>
                  <p:pic>
                    <p:nvPicPr>
                      <p:cNvPr id="313395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46725" y="4292600"/>
                        <a:ext cx="2133600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96" name="Text Box 52"/>
          <p:cNvSpPr txBox="1">
            <a:spLocks noChangeArrowheads="1"/>
          </p:cNvSpPr>
          <p:nvPr/>
        </p:nvSpPr>
        <p:spPr bwMode="auto">
          <a:xfrm>
            <a:off x="1368425" y="4760913"/>
            <a:ext cx="3060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＝</a:t>
            </a:r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（常数），则</a:t>
            </a:r>
          </a:p>
        </p:txBody>
      </p:sp>
      <p:graphicFrame>
        <p:nvGraphicFramePr>
          <p:cNvPr id="313397" name="Object 53"/>
          <p:cNvGraphicFramePr>
            <a:graphicFrameLocks noChangeAspect="1"/>
          </p:cNvGraphicFramePr>
          <p:nvPr/>
        </p:nvGraphicFramePr>
        <p:xfrm>
          <a:off x="1212850" y="5391150"/>
          <a:ext cx="18065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91" name="Equation" r:id="rId10" imgW="774360" imgH="406080" progId="Equation.DSMT4">
                  <p:embed/>
                </p:oleObj>
              </mc:Choice>
              <mc:Fallback>
                <p:oleObj name="Equation" r:id="rId10" imgW="774360" imgH="406080" progId="Equation.DSMT4">
                  <p:embed/>
                  <p:pic>
                    <p:nvPicPr>
                      <p:cNvPr id="313397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2850" y="5391150"/>
                        <a:ext cx="1806575" cy="94773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98" name="Text Box 54"/>
          <p:cNvSpPr txBox="1">
            <a:spLocks noChangeArrowheads="1"/>
          </p:cNvSpPr>
          <p:nvPr/>
        </p:nvSpPr>
        <p:spPr bwMode="auto">
          <a:xfrm>
            <a:off x="3529013" y="5751513"/>
            <a:ext cx="1439862" cy="396875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线性函数</a:t>
            </a:r>
          </a:p>
        </p:txBody>
      </p:sp>
      <p:graphicFrame>
        <p:nvGraphicFramePr>
          <p:cNvPr id="313403" name="Object 59"/>
          <p:cNvGraphicFramePr>
            <a:graphicFrameLocks noChangeAspect="1"/>
          </p:cNvGraphicFramePr>
          <p:nvPr/>
        </p:nvGraphicFramePr>
        <p:xfrm>
          <a:off x="5146675" y="2060575"/>
          <a:ext cx="105568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292" name="Equation" r:id="rId12" imgW="583920" imgH="228600" progId="Equation.DSMT4">
                  <p:embed/>
                </p:oleObj>
              </mc:Choice>
              <mc:Fallback>
                <p:oleObj name="Equation" r:id="rId12" imgW="583920" imgH="228600" progId="Equation.DSMT4">
                  <p:embed/>
                  <p:pic>
                    <p:nvPicPr>
                      <p:cNvPr id="313403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6675" y="2060575"/>
                        <a:ext cx="1055688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309EA73A-B709-4810-A4E0-F5DC8B35882B}"/>
              </a:ext>
            </a:extLst>
          </p:cNvPr>
          <p:cNvSpPr txBox="1"/>
          <p:nvPr/>
        </p:nvSpPr>
        <p:spPr>
          <a:xfrm>
            <a:off x="5546725" y="5731939"/>
            <a:ext cx="2880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之前的运算放大电路的知识（虚短与虚断）仍然适用！！！</a:t>
            </a:r>
          </a:p>
        </p:txBody>
      </p:sp>
    </p:spTree>
    <p:extLst>
      <p:ext uri="{BB962C8B-B14F-4D97-AF65-F5344CB8AC3E}">
        <p14:creationId xmlns:p14="http://schemas.microsoft.com/office/powerpoint/2010/main" val="191186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3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13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13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13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13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3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3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3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13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13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347" grpId="0" autoUpdateAnimBg="0"/>
      <p:bldP spid="313396" grpId="0" autoUpdateAnimBg="0"/>
      <p:bldP spid="313398" grpId="0" animBg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Text Box 2"/>
          <p:cNvSpPr txBox="1">
            <a:spLocks noChangeArrowheads="1"/>
          </p:cNvSpPr>
          <p:nvPr/>
        </p:nvSpPr>
        <p:spPr bwMode="auto">
          <a:xfrm>
            <a:off x="296863" y="414338"/>
            <a:ext cx="2295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400" b="1"/>
              <a:t>（</a:t>
            </a:r>
            <a:r>
              <a:rPr lang="en-US" altLang="zh-CN" sz="2400" b="1"/>
              <a:t>2</a:t>
            </a:r>
            <a:r>
              <a:rPr lang="zh-CN" altLang="en-US" sz="2400" b="1"/>
              <a:t>）微分器</a:t>
            </a:r>
          </a:p>
        </p:txBody>
      </p:sp>
      <p:graphicFrame>
        <p:nvGraphicFramePr>
          <p:cNvPr id="315395" name="Object 3"/>
          <p:cNvGraphicFramePr>
            <a:graphicFrameLocks noChangeAspect="1"/>
          </p:cNvGraphicFramePr>
          <p:nvPr/>
        </p:nvGraphicFramePr>
        <p:xfrm>
          <a:off x="5437188" y="620713"/>
          <a:ext cx="1576387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12" name="Equation" r:id="rId4" imgW="787320" imgH="406080" progId="Equation.DSMT4">
                  <p:embed/>
                </p:oleObj>
              </mc:Choice>
              <mc:Fallback>
                <p:oleObj name="Equation" r:id="rId4" imgW="787320" imgH="406080" progId="Equation.DSMT4">
                  <p:embed/>
                  <p:pic>
                    <p:nvPicPr>
                      <p:cNvPr id="3153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7188" y="620713"/>
                        <a:ext cx="1576387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5396" name="AutoShape 4"/>
          <p:cNvSpPr>
            <a:spLocks noChangeArrowheads="1"/>
          </p:cNvSpPr>
          <p:nvPr/>
        </p:nvSpPr>
        <p:spPr bwMode="auto">
          <a:xfrm>
            <a:off x="6189663" y="1579563"/>
            <a:ext cx="328612" cy="693737"/>
          </a:xfrm>
          <a:prstGeom prst="downArrow">
            <a:avLst>
              <a:gd name="adj1" fmla="val 50000"/>
              <a:gd name="adj2" fmla="val 5277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graphicFrame>
        <p:nvGraphicFramePr>
          <p:cNvPr id="315397" name="Object 5"/>
          <p:cNvGraphicFramePr>
            <a:graphicFrameLocks noChangeAspect="1"/>
          </p:cNvGraphicFramePr>
          <p:nvPr/>
        </p:nvGraphicFramePr>
        <p:xfrm>
          <a:off x="5435600" y="2241550"/>
          <a:ext cx="1676400" cy="833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13" name="Equation" r:id="rId6" imgW="838080" imgH="406080" progId="Equation.DSMT4">
                  <p:embed/>
                </p:oleObj>
              </mc:Choice>
              <mc:Fallback>
                <p:oleObj name="Equation" r:id="rId6" imgW="838080" imgH="406080" progId="Equation.DSMT4">
                  <p:embed/>
                  <p:pic>
                    <p:nvPicPr>
                      <p:cNvPr id="3153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5600" y="2241550"/>
                        <a:ext cx="1676400" cy="833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5398" name="AutoShape 6"/>
          <p:cNvSpPr>
            <a:spLocks noChangeArrowheads="1"/>
          </p:cNvSpPr>
          <p:nvPr/>
        </p:nvSpPr>
        <p:spPr bwMode="auto">
          <a:xfrm>
            <a:off x="6172200" y="3200400"/>
            <a:ext cx="319088" cy="600075"/>
          </a:xfrm>
          <a:prstGeom prst="downArrow">
            <a:avLst>
              <a:gd name="adj1" fmla="val 50000"/>
              <a:gd name="adj2" fmla="val 4701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graphicFrame>
        <p:nvGraphicFramePr>
          <p:cNvPr id="315399" name="Object 7"/>
          <p:cNvGraphicFramePr>
            <a:graphicFrameLocks noChangeAspect="1"/>
          </p:cNvGraphicFramePr>
          <p:nvPr/>
        </p:nvGraphicFramePr>
        <p:xfrm>
          <a:off x="5464175" y="3875088"/>
          <a:ext cx="183515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14" name="Equation" r:id="rId8" imgW="914400" imgH="406080" progId="Equation.DSMT4">
                  <p:embed/>
                </p:oleObj>
              </mc:Choice>
              <mc:Fallback>
                <p:oleObj name="Equation" r:id="rId8" imgW="914400" imgH="406080" progId="Equation.DSMT4">
                  <p:embed/>
                  <p:pic>
                    <p:nvPicPr>
                      <p:cNvPr id="31539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175" y="3875088"/>
                        <a:ext cx="183515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5400" name="Group 8"/>
          <p:cNvGrpSpPr>
            <a:grpSpLocks/>
          </p:cNvGrpSpPr>
          <p:nvPr/>
        </p:nvGrpSpPr>
        <p:grpSpPr bwMode="auto">
          <a:xfrm>
            <a:off x="1008063" y="908050"/>
            <a:ext cx="3600450" cy="3041650"/>
            <a:chOff x="214" y="828"/>
            <a:chExt cx="2268" cy="1916"/>
          </a:xfrm>
        </p:grpSpPr>
        <p:sp>
          <p:nvSpPr>
            <p:cNvPr id="315401" name="Rectangle 9"/>
            <p:cNvSpPr>
              <a:spLocks noChangeArrowheads="1"/>
            </p:cNvSpPr>
            <p:nvPr/>
          </p:nvSpPr>
          <p:spPr bwMode="auto">
            <a:xfrm>
              <a:off x="1082" y="1558"/>
              <a:ext cx="560" cy="65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02" name="Text Box 10"/>
            <p:cNvSpPr txBox="1">
              <a:spLocks noChangeArrowheads="1"/>
            </p:cNvSpPr>
            <p:nvPr/>
          </p:nvSpPr>
          <p:spPr bwMode="auto">
            <a:xfrm>
              <a:off x="1122" y="1905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15403" name="Text Box 11"/>
            <p:cNvSpPr txBox="1">
              <a:spLocks noChangeArrowheads="1"/>
            </p:cNvSpPr>
            <p:nvPr/>
          </p:nvSpPr>
          <p:spPr bwMode="auto">
            <a:xfrm>
              <a:off x="1122" y="159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黑体" panose="02010609060101010101" pitchFamily="49" charset="-122"/>
                  <a:ea typeface="黑体" panose="02010609060101010101" pitchFamily="49" charset="-122"/>
                </a:rPr>
                <a:t>-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15404" name="AutoShape 12"/>
            <p:cNvSpPr>
              <a:spLocks noChangeArrowheads="1"/>
            </p:cNvSpPr>
            <p:nvPr/>
          </p:nvSpPr>
          <p:spPr bwMode="auto">
            <a:xfrm rot="-16200000">
              <a:off x="1343" y="1620"/>
              <a:ext cx="131" cy="121"/>
            </a:xfrm>
            <a:prstGeom prst="triangle">
              <a:avLst>
                <a:gd name="adj" fmla="val 56245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05" name="Text Box 13"/>
            <p:cNvSpPr txBox="1">
              <a:spLocks noChangeArrowheads="1"/>
            </p:cNvSpPr>
            <p:nvPr/>
          </p:nvSpPr>
          <p:spPr bwMode="auto">
            <a:xfrm>
              <a:off x="1432" y="1524"/>
              <a:ext cx="27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 b="1">
                  <a:latin typeface="Times New Roman" panose="02020603050405020304" pitchFamily="18" charset="0"/>
                  <a:sym typeface="Symbol" panose="05050102010706020507" pitchFamily="18" charset="2"/>
                </a:rPr>
                <a:t></a:t>
              </a:r>
            </a:p>
          </p:txBody>
        </p:sp>
        <p:sp>
          <p:nvSpPr>
            <p:cNvPr id="315406" name="Text Box 14"/>
            <p:cNvSpPr txBox="1">
              <a:spLocks noChangeArrowheads="1"/>
            </p:cNvSpPr>
            <p:nvPr/>
          </p:nvSpPr>
          <p:spPr bwMode="auto">
            <a:xfrm>
              <a:off x="1465" y="1765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15407" name="Line 15"/>
            <p:cNvSpPr>
              <a:spLocks noChangeShapeType="1"/>
            </p:cNvSpPr>
            <p:nvPr/>
          </p:nvSpPr>
          <p:spPr bwMode="auto">
            <a:xfrm>
              <a:off x="355" y="2713"/>
              <a:ext cx="18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08" name="Line 16"/>
            <p:cNvSpPr>
              <a:spLocks noChangeShapeType="1"/>
            </p:cNvSpPr>
            <p:nvPr/>
          </p:nvSpPr>
          <p:spPr bwMode="auto">
            <a:xfrm>
              <a:off x="1652" y="1905"/>
              <a:ext cx="55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09" name="Text Box 17"/>
            <p:cNvSpPr txBox="1">
              <a:spLocks noChangeArrowheads="1"/>
            </p:cNvSpPr>
            <p:nvPr/>
          </p:nvSpPr>
          <p:spPr bwMode="auto">
            <a:xfrm>
              <a:off x="2146" y="1940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15410" name="Text Box 18"/>
            <p:cNvSpPr txBox="1">
              <a:spLocks noChangeArrowheads="1"/>
            </p:cNvSpPr>
            <p:nvPr/>
          </p:nvSpPr>
          <p:spPr bwMode="auto">
            <a:xfrm>
              <a:off x="2151" y="227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315411" name="Text Box 19"/>
            <p:cNvSpPr txBox="1">
              <a:spLocks noChangeArrowheads="1"/>
            </p:cNvSpPr>
            <p:nvPr/>
          </p:nvSpPr>
          <p:spPr bwMode="auto">
            <a:xfrm>
              <a:off x="2113" y="2132"/>
              <a:ext cx="3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o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15412" name="Line 20"/>
            <p:cNvSpPr>
              <a:spLocks noChangeShapeType="1"/>
            </p:cNvSpPr>
            <p:nvPr/>
          </p:nvSpPr>
          <p:spPr bwMode="auto">
            <a:xfrm flipH="1">
              <a:off x="893" y="2113"/>
              <a:ext cx="186" cy="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13" name="Line 21"/>
            <p:cNvSpPr>
              <a:spLocks noChangeShapeType="1"/>
            </p:cNvSpPr>
            <p:nvPr/>
          </p:nvSpPr>
          <p:spPr bwMode="auto">
            <a:xfrm>
              <a:off x="915" y="1240"/>
              <a:ext cx="40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14" name="Text Box 22"/>
            <p:cNvSpPr txBox="1">
              <a:spLocks noChangeArrowheads="1"/>
            </p:cNvSpPr>
            <p:nvPr/>
          </p:nvSpPr>
          <p:spPr bwMode="auto">
            <a:xfrm>
              <a:off x="225" y="1735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anose="02020603050405020304" pitchFamily="18" charset="0"/>
                </a:rPr>
                <a:t>+</a:t>
              </a:r>
            </a:p>
          </p:txBody>
        </p:sp>
        <p:sp>
          <p:nvSpPr>
            <p:cNvPr id="315415" name="Text Box 23"/>
            <p:cNvSpPr txBox="1">
              <a:spLocks noChangeArrowheads="1"/>
            </p:cNvSpPr>
            <p:nvPr/>
          </p:nvSpPr>
          <p:spPr bwMode="auto">
            <a:xfrm>
              <a:off x="214" y="231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b="1">
                  <a:latin typeface="Times New Roman" panose="02020603050405020304" pitchFamily="18" charset="0"/>
                </a:rPr>
                <a:t>_</a:t>
              </a:r>
            </a:p>
          </p:txBody>
        </p:sp>
        <p:sp>
          <p:nvSpPr>
            <p:cNvPr id="315416" name="Text Box 24"/>
            <p:cNvSpPr txBox="1">
              <a:spLocks noChangeArrowheads="1"/>
            </p:cNvSpPr>
            <p:nvPr/>
          </p:nvSpPr>
          <p:spPr bwMode="auto">
            <a:xfrm>
              <a:off x="219" y="2085"/>
              <a:ext cx="3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i</a:t>
              </a:r>
              <a:endParaRPr kumimoji="1" lang="en-US" altLang="zh-CN" sz="2400" b="1">
                <a:latin typeface="Times New Roman" panose="02020603050405020304" pitchFamily="18" charset="0"/>
              </a:endParaRPr>
            </a:p>
          </p:txBody>
        </p:sp>
        <p:sp>
          <p:nvSpPr>
            <p:cNvPr id="315417" name="Line 25"/>
            <p:cNvSpPr>
              <a:spLocks noChangeShapeType="1"/>
            </p:cNvSpPr>
            <p:nvPr/>
          </p:nvSpPr>
          <p:spPr bwMode="auto">
            <a:xfrm>
              <a:off x="360" y="1733"/>
              <a:ext cx="22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18" name="Oval 26"/>
            <p:cNvSpPr>
              <a:spLocks noChangeArrowheads="1"/>
            </p:cNvSpPr>
            <p:nvPr/>
          </p:nvSpPr>
          <p:spPr bwMode="auto">
            <a:xfrm>
              <a:off x="294" y="1700"/>
              <a:ext cx="62" cy="62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19" name="Oval 27"/>
            <p:cNvSpPr>
              <a:spLocks noChangeArrowheads="1"/>
            </p:cNvSpPr>
            <p:nvPr/>
          </p:nvSpPr>
          <p:spPr bwMode="auto">
            <a:xfrm>
              <a:off x="300" y="2682"/>
              <a:ext cx="62" cy="62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20" name="Oval 28"/>
            <p:cNvSpPr>
              <a:spLocks noChangeArrowheads="1"/>
            </p:cNvSpPr>
            <p:nvPr/>
          </p:nvSpPr>
          <p:spPr bwMode="auto">
            <a:xfrm>
              <a:off x="2215" y="1874"/>
              <a:ext cx="62" cy="62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21" name="Oval 29"/>
            <p:cNvSpPr>
              <a:spLocks noChangeArrowheads="1"/>
            </p:cNvSpPr>
            <p:nvPr/>
          </p:nvSpPr>
          <p:spPr bwMode="auto">
            <a:xfrm>
              <a:off x="2226" y="2682"/>
              <a:ext cx="62" cy="62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22" name="Line 30"/>
            <p:cNvSpPr>
              <a:spLocks noChangeShapeType="1"/>
            </p:cNvSpPr>
            <p:nvPr/>
          </p:nvSpPr>
          <p:spPr bwMode="auto">
            <a:xfrm>
              <a:off x="913" y="1224"/>
              <a:ext cx="0" cy="51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23" name="Line 31"/>
            <p:cNvSpPr>
              <a:spLocks noChangeShapeType="1"/>
            </p:cNvSpPr>
            <p:nvPr/>
          </p:nvSpPr>
          <p:spPr bwMode="auto">
            <a:xfrm>
              <a:off x="906" y="2114"/>
              <a:ext cx="0" cy="61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24" name="Rectangle 32"/>
            <p:cNvSpPr>
              <a:spLocks noChangeArrowheads="1"/>
            </p:cNvSpPr>
            <p:nvPr/>
          </p:nvSpPr>
          <p:spPr bwMode="auto">
            <a:xfrm>
              <a:off x="858" y="2290"/>
              <a:ext cx="96" cy="192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25" name="Text Box 33"/>
            <p:cNvSpPr txBox="1">
              <a:spLocks noChangeArrowheads="1"/>
            </p:cNvSpPr>
            <p:nvPr/>
          </p:nvSpPr>
          <p:spPr bwMode="auto">
            <a:xfrm>
              <a:off x="612" y="2319"/>
              <a:ext cx="3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  <a:r>
                <a:rPr kumimoji="1" lang="en-US" altLang="zh-CN" sz="2400" b="1" baseline="-250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15426" name="Text Box 34"/>
            <p:cNvSpPr txBox="1">
              <a:spLocks noChangeArrowheads="1"/>
            </p:cNvSpPr>
            <p:nvPr/>
          </p:nvSpPr>
          <p:spPr bwMode="auto">
            <a:xfrm>
              <a:off x="1377" y="1224"/>
              <a:ext cx="3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 i="1">
                  <a:latin typeface="Times New Roman" panose="02020603050405020304" pitchFamily="18" charset="0"/>
                </a:rPr>
                <a:t>R</a:t>
              </a:r>
            </a:p>
          </p:txBody>
        </p:sp>
        <p:grpSp>
          <p:nvGrpSpPr>
            <p:cNvPr id="315427" name="Group 35"/>
            <p:cNvGrpSpPr>
              <a:grpSpLocks/>
            </p:cNvGrpSpPr>
            <p:nvPr/>
          </p:nvGrpSpPr>
          <p:grpSpPr bwMode="auto">
            <a:xfrm>
              <a:off x="584" y="1650"/>
              <a:ext cx="57" cy="199"/>
              <a:chOff x="2625" y="1054"/>
              <a:chExt cx="57" cy="199"/>
            </a:xfrm>
          </p:grpSpPr>
          <p:sp>
            <p:nvSpPr>
              <p:cNvPr id="315428" name="Line 36"/>
              <p:cNvSpPr>
                <a:spLocks noChangeShapeType="1"/>
              </p:cNvSpPr>
              <p:nvPr/>
            </p:nvSpPr>
            <p:spPr bwMode="auto">
              <a:xfrm>
                <a:off x="2625" y="1054"/>
                <a:ext cx="0" cy="19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5429" name="Line 37"/>
              <p:cNvSpPr>
                <a:spLocks noChangeShapeType="1"/>
              </p:cNvSpPr>
              <p:nvPr/>
            </p:nvSpPr>
            <p:spPr bwMode="auto">
              <a:xfrm>
                <a:off x="2682" y="1054"/>
                <a:ext cx="0" cy="199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15430" name="Line 38"/>
            <p:cNvSpPr>
              <a:spLocks noChangeShapeType="1"/>
            </p:cNvSpPr>
            <p:nvPr/>
          </p:nvSpPr>
          <p:spPr bwMode="auto">
            <a:xfrm>
              <a:off x="1386" y="1248"/>
              <a:ext cx="443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31" name="Line 39"/>
            <p:cNvSpPr>
              <a:spLocks noChangeShapeType="1"/>
            </p:cNvSpPr>
            <p:nvPr/>
          </p:nvSpPr>
          <p:spPr bwMode="auto">
            <a:xfrm>
              <a:off x="1829" y="1253"/>
              <a:ext cx="0" cy="65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32" name="Text Box 40"/>
            <p:cNvSpPr txBox="1">
              <a:spLocks noChangeArrowheads="1"/>
            </p:cNvSpPr>
            <p:nvPr/>
          </p:nvSpPr>
          <p:spPr bwMode="auto">
            <a:xfrm>
              <a:off x="470" y="1848"/>
              <a:ext cx="25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 i="1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315433" name="Text Box 41"/>
            <p:cNvSpPr txBox="1">
              <a:spLocks noChangeArrowheads="1"/>
            </p:cNvSpPr>
            <p:nvPr/>
          </p:nvSpPr>
          <p:spPr bwMode="auto">
            <a:xfrm>
              <a:off x="330" y="1512"/>
              <a:ext cx="14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/>
                <a:t>＋</a:t>
              </a:r>
            </a:p>
          </p:txBody>
        </p:sp>
        <p:sp>
          <p:nvSpPr>
            <p:cNvPr id="315434" name="Text Box 42"/>
            <p:cNvSpPr txBox="1">
              <a:spLocks noChangeArrowheads="1"/>
            </p:cNvSpPr>
            <p:nvPr/>
          </p:nvSpPr>
          <p:spPr bwMode="auto">
            <a:xfrm>
              <a:off x="1123" y="1026"/>
              <a:ext cx="14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/>
                <a:t>＋</a:t>
              </a:r>
            </a:p>
          </p:txBody>
        </p:sp>
        <p:sp>
          <p:nvSpPr>
            <p:cNvPr id="315435" name="Text Box 43"/>
            <p:cNvSpPr txBox="1">
              <a:spLocks noChangeArrowheads="1"/>
            </p:cNvSpPr>
            <p:nvPr/>
          </p:nvSpPr>
          <p:spPr bwMode="auto">
            <a:xfrm>
              <a:off x="1434" y="1026"/>
              <a:ext cx="14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/>
                <a:t>－</a:t>
              </a:r>
            </a:p>
          </p:txBody>
        </p:sp>
        <p:sp>
          <p:nvSpPr>
            <p:cNvPr id="315436" name="Text Box 44"/>
            <p:cNvSpPr txBox="1">
              <a:spLocks noChangeArrowheads="1"/>
            </p:cNvSpPr>
            <p:nvPr/>
          </p:nvSpPr>
          <p:spPr bwMode="auto">
            <a:xfrm>
              <a:off x="725" y="1508"/>
              <a:ext cx="14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/>
                <a:t>－</a:t>
              </a:r>
            </a:p>
          </p:txBody>
        </p:sp>
        <p:sp>
          <p:nvSpPr>
            <p:cNvPr id="315437" name="Text Box 45"/>
            <p:cNvSpPr txBox="1">
              <a:spLocks noChangeArrowheads="1"/>
            </p:cNvSpPr>
            <p:nvPr/>
          </p:nvSpPr>
          <p:spPr bwMode="auto">
            <a:xfrm>
              <a:off x="443" y="1338"/>
              <a:ext cx="3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C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315438" name="Text Box 46"/>
            <p:cNvSpPr txBox="1">
              <a:spLocks noChangeArrowheads="1"/>
            </p:cNvSpPr>
            <p:nvPr/>
          </p:nvSpPr>
          <p:spPr bwMode="auto">
            <a:xfrm>
              <a:off x="1179" y="828"/>
              <a:ext cx="3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kumimoji="1" lang="en-US" altLang="zh-CN" sz="2400" b="1" i="1">
                  <a:latin typeface="Times New Roman" panose="02020603050405020304" pitchFamily="18" charset="0"/>
                </a:rPr>
                <a:t>u</a:t>
              </a:r>
              <a:r>
                <a:rPr kumimoji="1" lang="en-US" altLang="zh-CN" sz="2400" b="1" i="1" baseline="-25000">
                  <a:latin typeface="Times New Roman" panose="02020603050405020304" pitchFamily="18" charset="0"/>
                </a:rPr>
                <a:t>R</a:t>
              </a:r>
              <a:endParaRPr kumimoji="1" lang="en-US" altLang="zh-CN" sz="2400" b="1" i="1">
                <a:latin typeface="Times New Roman" panose="02020603050405020304" pitchFamily="18" charset="0"/>
              </a:endParaRPr>
            </a:p>
          </p:txBody>
        </p:sp>
        <p:sp>
          <p:nvSpPr>
            <p:cNvPr id="315439" name="Oval 47"/>
            <p:cNvSpPr>
              <a:spLocks noChangeArrowheads="1"/>
            </p:cNvSpPr>
            <p:nvPr/>
          </p:nvSpPr>
          <p:spPr bwMode="auto">
            <a:xfrm>
              <a:off x="885" y="1705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40" name="Oval 48"/>
            <p:cNvSpPr>
              <a:spLocks noChangeArrowheads="1"/>
            </p:cNvSpPr>
            <p:nvPr/>
          </p:nvSpPr>
          <p:spPr bwMode="auto">
            <a:xfrm>
              <a:off x="1803" y="1877"/>
              <a:ext cx="56" cy="5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41" name="Line 49"/>
            <p:cNvSpPr>
              <a:spLocks noChangeShapeType="1"/>
            </p:cNvSpPr>
            <p:nvPr/>
          </p:nvSpPr>
          <p:spPr bwMode="auto">
            <a:xfrm>
              <a:off x="651" y="1727"/>
              <a:ext cx="443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42" name="Rectangle 50"/>
            <p:cNvSpPr>
              <a:spLocks noChangeArrowheads="1"/>
            </p:cNvSpPr>
            <p:nvPr/>
          </p:nvSpPr>
          <p:spPr bwMode="auto">
            <a:xfrm rot="-5400000">
              <a:off x="1312" y="1148"/>
              <a:ext cx="96" cy="192"/>
            </a:xfrm>
            <a:prstGeom prst="rect">
              <a:avLst/>
            </a:prstGeom>
            <a:solidFill>
              <a:srgbClr val="66FF33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15443" name="Text Box 51"/>
          <p:cNvSpPr txBox="1">
            <a:spLocks noChangeArrowheads="1"/>
          </p:cNvSpPr>
          <p:nvPr/>
        </p:nvSpPr>
        <p:spPr bwMode="auto">
          <a:xfrm>
            <a:off x="1150938" y="4760913"/>
            <a:ext cx="36909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＝ </a:t>
            </a: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/>
              <a:t> </a:t>
            </a:r>
            <a:r>
              <a:rPr lang="en-US" altLang="zh-CN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="1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S </a:t>
            </a:r>
            <a:r>
              <a:rPr lang="zh-CN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（线性函数），则</a:t>
            </a:r>
          </a:p>
        </p:txBody>
      </p:sp>
      <p:graphicFrame>
        <p:nvGraphicFramePr>
          <p:cNvPr id="315444" name="Object 52"/>
          <p:cNvGraphicFramePr>
            <a:graphicFrameLocks noChangeAspect="1"/>
          </p:cNvGraphicFramePr>
          <p:nvPr/>
        </p:nvGraphicFramePr>
        <p:xfrm>
          <a:off x="1276350" y="5583238"/>
          <a:ext cx="19256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15" name="Equation" r:id="rId10" imgW="825480" imgH="228600" progId="Equation.DSMT4">
                  <p:embed/>
                </p:oleObj>
              </mc:Choice>
              <mc:Fallback>
                <p:oleObj name="Equation" r:id="rId10" imgW="825480" imgH="228600" progId="Equation.DSMT4">
                  <p:embed/>
                  <p:pic>
                    <p:nvPicPr>
                      <p:cNvPr id="315444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6350" y="5583238"/>
                        <a:ext cx="1925638" cy="5334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5445" name="Text Box 53"/>
          <p:cNvSpPr txBox="1">
            <a:spLocks noChangeArrowheads="1"/>
          </p:cNvSpPr>
          <p:nvPr/>
        </p:nvSpPr>
        <p:spPr bwMode="auto">
          <a:xfrm>
            <a:off x="3536950" y="5661025"/>
            <a:ext cx="854075" cy="396875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常数</a:t>
            </a:r>
          </a:p>
        </p:txBody>
      </p:sp>
      <p:graphicFrame>
        <p:nvGraphicFramePr>
          <p:cNvPr id="315450" name="Object 58"/>
          <p:cNvGraphicFramePr>
            <a:graphicFrameLocks noChangeAspect="1"/>
          </p:cNvGraphicFramePr>
          <p:nvPr/>
        </p:nvGraphicFramePr>
        <p:xfrm>
          <a:off x="5078413" y="1670050"/>
          <a:ext cx="10572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16" name="Equation" r:id="rId12" imgW="583920" imgH="228600" progId="Equation.DSMT4">
                  <p:embed/>
                </p:oleObj>
              </mc:Choice>
              <mc:Fallback>
                <p:oleObj name="Equation" r:id="rId12" imgW="583920" imgH="228600" progId="Equation.DSMT4">
                  <p:embed/>
                  <p:pic>
                    <p:nvPicPr>
                      <p:cNvPr id="31545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8413" y="1670050"/>
                        <a:ext cx="1057275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192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5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15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15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15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15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15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5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5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5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15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315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4" presetID="35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1000" fill="hold"/>
                                        <p:tgtEl>
                                          <p:spTgt spid="315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15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4" grpId="0"/>
      <p:bldP spid="315443" grpId="0"/>
      <p:bldP spid="31544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1D66002-55C0-443E-ACCA-F5D3C7057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648E5A-CF64-4266-932E-274557207202}" type="datetime1">
              <a:rPr lang="zh-CN" altLang="en-US" smtClean="0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8029A73-8C3E-4BC7-99F4-C612AD33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753884-D4CB-4181-8AA5-02F5A891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9A88-BB01-4C3C-B2FB-163983272EDA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6B0E7EF5-22AB-4F6E-8DC7-C37C6D446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632946"/>
            <a:ext cx="6246812" cy="523220"/>
          </a:xfrm>
          <a:prstGeom prst="rect">
            <a:avLst/>
          </a:prstGeom>
          <a:noFill/>
          <a:ln w="28575">
            <a:solidFill>
              <a:srgbClr val="00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234000" rIns="198000" anchor="ctr"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indent="0" eaLnBrk="1" hangingPunct="1"/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</a:rPr>
              <a:t>跳变</a:t>
            </a:r>
            <a:r>
              <a:rPr kumimoji="1" lang="zh-CN" altLang="en-US" dirty="0">
                <a:solidFill>
                  <a:srgbClr val="FF0000"/>
                </a:solidFill>
                <a:latin typeface="楷体_GB2312" pitchFamily="49" charset="-122"/>
              </a:rPr>
              <a:t>换路（补充部分，不作要求）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2510C9-1088-4A6B-9BB7-9AFFF2BA419A}"/>
              </a:ext>
            </a:extLst>
          </p:cNvPr>
          <p:cNvSpPr txBox="1"/>
          <p:nvPr/>
        </p:nvSpPr>
        <p:spPr>
          <a:xfrm>
            <a:off x="723543" y="6165245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学有余力的学生，可以自学跳变换路内容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C3C47B0-A807-4128-AB2C-2CA3546A8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1" y="1515327"/>
            <a:ext cx="9144000" cy="14578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5595C13-B44F-4287-A0CD-41F37705C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0000">
            <a:off x="0" y="3424427"/>
            <a:ext cx="9144000" cy="274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EE1838-3B11-43EA-9961-262CDF115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648E5A-CF64-4266-932E-274557207202}" type="datetime1">
              <a:rPr lang="zh-CN" altLang="en-US" smtClean="0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6CA0148-EF30-4B53-BA45-93B93D54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304392-7788-4FBB-8FE1-DAD966A8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9A88-BB01-4C3C-B2FB-163983272EDA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EFBEB4-C6E6-40B0-9AAF-84CAC2B4C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83" y="0"/>
            <a:ext cx="6919511" cy="23050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49C6E83-ECCE-47DF-9A83-8779516F0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83" y="2291855"/>
            <a:ext cx="6948264" cy="456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291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8EFC3C-28FA-41A2-93F3-14AF3C0F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648E5A-CF64-4266-932E-274557207202}" type="datetime1">
              <a:rPr lang="zh-CN" altLang="en-US" smtClean="0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E7E624-97B6-4F1F-BCF2-54CBE7EB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1ADB53-D6CB-4505-B7D8-076621A75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9A88-BB01-4C3C-B2FB-163983272EDA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E7DE87-43EF-4763-A26A-E785C0908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800"/>
            <a:ext cx="9144000" cy="14784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7414B5-2574-4F01-8E89-4B2A9B05E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0000">
            <a:off x="32644" y="3202567"/>
            <a:ext cx="9144000" cy="270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99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3C93A39-C9FB-49CB-BE81-FB53B4EFC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648E5A-CF64-4266-932E-274557207202}" type="datetime1">
              <a:rPr lang="zh-CN" altLang="en-US" smtClean="0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82DB31D-D5B6-44B7-9A5E-9C2FA834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29C211-2A96-4028-AEA4-82ABDEEBA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9A88-BB01-4C3C-B2FB-163983272EDA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1E9809-1916-47E9-8952-3C10280F54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6" y="0"/>
            <a:ext cx="7308304" cy="24206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7EB14EC-9623-4CA9-AA5B-18F851F47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16" y="2418359"/>
            <a:ext cx="7308304" cy="443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7619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>
          <a:xfrm>
            <a:off x="381000" y="914400"/>
            <a:ext cx="8294688" cy="5181600"/>
          </a:xfrm>
        </p:spPr>
        <p:txBody>
          <a:bodyPr/>
          <a:lstStyle/>
          <a:p>
            <a:r>
              <a:rPr lang="en-US" altLang="zh-CN" dirty="0"/>
              <a:t>7.2</a:t>
            </a:r>
            <a:r>
              <a:rPr lang="zh-CN" altLang="en-US" dirty="0"/>
              <a:t>节：</a:t>
            </a:r>
            <a:r>
              <a:rPr lang="en-US" altLang="zh-CN" dirty="0"/>
              <a:t>7-2</a:t>
            </a:r>
          </a:p>
          <a:p>
            <a:r>
              <a:rPr lang="en-US" altLang="zh-CN" dirty="0"/>
              <a:t>7.3</a:t>
            </a:r>
            <a:r>
              <a:rPr lang="zh-CN" altLang="en-US" dirty="0"/>
              <a:t>节：</a:t>
            </a:r>
            <a:r>
              <a:rPr lang="en-US" altLang="zh-CN" dirty="0"/>
              <a:t>7-15</a:t>
            </a:r>
            <a:r>
              <a:rPr lang="zh-CN" altLang="en-US" dirty="0"/>
              <a:t>，</a:t>
            </a:r>
            <a:r>
              <a:rPr lang="en-US" altLang="zh-CN" strike="sngStrike" dirty="0">
                <a:solidFill>
                  <a:srgbClr val="FF0000"/>
                </a:solidFill>
              </a:rPr>
              <a:t>7-18</a:t>
            </a:r>
            <a:r>
              <a:rPr lang="zh-CN" altLang="en-US" strike="sngStrike" dirty="0">
                <a:solidFill>
                  <a:srgbClr val="FF0000"/>
                </a:solidFill>
              </a:rPr>
              <a:t>（不做要求）</a:t>
            </a:r>
            <a:endParaRPr lang="en-US" altLang="zh-CN" strike="sngStrike" dirty="0">
              <a:solidFill>
                <a:srgbClr val="FF0000"/>
              </a:solidFill>
            </a:endParaRPr>
          </a:p>
          <a:p>
            <a:r>
              <a:rPr lang="en-US" altLang="zh-CN" dirty="0"/>
              <a:t>7.4</a:t>
            </a:r>
            <a:r>
              <a:rPr lang="zh-CN" altLang="en-US" dirty="0"/>
              <a:t>节：</a:t>
            </a:r>
            <a:r>
              <a:rPr lang="en-US" altLang="zh-CN" dirty="0"/>
              <a:t>7-26</a:t>
            </a:r>
            <a:r>
              <a:rPr lang="zh-CN" altLang="en-US" dirty="0"/>
              <a:t>，</a:t>
            </a:r>
            <a:r>
              <a:rPr lang="en-US" altLang="zh-CN" strike="sngStrike" dirty="0">
                <a:solidFill>
                  <a:srgbClr val="FF0000"/>
                </a:solidFill>
              </a:rPr>
              <a:t>7-31</a:t>
            </a:r>
            <a:r>
              <a:rPr lang="zh-CN" altLang="en-US" strike="sngStrike" dirty="0">
                <a:solidFill>
                  <a:srgbClr val="FF0000"/>
                </a:solidFill>
              </a:rPr>
              <a:t>（不做要求）</a:t>
            </a:r>
            <a:endParaRPr lang="en-US" altLang="zh-CN" strike="sngStrike" dirty="0">
              <a:solidFill>
                <a:srgbClr val="FF0000"/>
              </a:solidFill>
            </a:endParaRPr>
          </a:p>
          <a:p>
            <a:r>
              <a:rPr lang="en-US" altLang="zh-CN" dirty="0"/>
              <a:t>7.5</a:t>
            </a:r>
            <a:r>
              <a:rPr lang="zh-CN" altLang="en-US" dirty="0"/>
              <a:t>节：</a:t>
            </a:r>
            <a:r>
              <a:rPr lang="en-US" altLang="zh-CN" dirty="0"/>
              <a:t>7-35</a:t>
            </a:r>
            <a:r>
              <a:rPr lang="zh-CN" altLang="en-US" dirty="0"/>
              <a:t>、</a:t>
            </a:r>
            <a:r>
              <a:rPr lang="en-US" altLang="zh-CN" dirty="0"/>
              <a:t>7-36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04BC380-5849-4E82-9448-222F2C781241}" type="datetime1">
              <a:rPr lang="zh-CN" altLang="en-US" smtClean="0"/>
              <a:pPr>
                <a:defRPr/>
              </a:pPr>
              <a:t>2021/4/12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BECC24-E164-4786-A8C5-2CB7D75106FC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36435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52DE4-C92A-452C-ACC8-2C1AD4B0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本章学习重点、难点及注意事项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54F990-D14B-49A3-A479-D3DDBCB78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8583488" cy="5538936"/>
          </a:xfrm>
        </p:spPr>
        <p:txBody>
          <a:bodyPr/>
          <a:lstStyle/>
          <a:p>
            <a:r>
              <a:rPr lang="zh-CN" altLang="zh-CN" dirty="0"/>
              <a:t>广义函数（</a:t>
            </a:r>
            <a:r>
              <a:rPr lang="zh-CN" altLang="en-US" b="1" dirty="0"/>
              <a:t>赫维赛德</a:t>
            </a:r>
            <a:r>
              <a:rPr lang="zh-CN" altLang="zh-CN" dirty="0"/>
              <a:t>阶跃函数，</a:t>
            </a:r>
            <a:r>
              <a:rPr lang="zh-CN" altLang="en-US" b="1" dirty="0"/>
              <a:t>狄拉克</a:t>
            </a:r>
            <a:r>
              <a:rPr lang="zh-CN" altLang="zh-CN" dirty="0"/>
              <a:t>冲激函数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两种动态元件：</a:t>
            </a:r>
            <a:r>
              <a:rPr lang="zh-CN" altLang="zh-CN" dirty="0"/>
              <a:t>电容</a:t>
            </a:r>
            <a:r>
              <a:rPr lang="zh-CN" altLang="en-US" dirty="0"/>
              <a:t>和电感，动态特性，串并联（电感与电阻相类似，电容与电导相类似）</a:t>
            </a:r>
            <a:endParaRPr lang="en-US" altLang="zh-CN" dirty="0"/>
          </a:p>
          <a:p>
            <a:r>
              <a:rPr lang="zh-CN" altLang="en-US" dirty="0"/>
              <a:t>所有三种主要电路元件（电阻，电容，电感）在关联参考方向下的符号一致性</a:t>
            </a:r>
            <a:endParaRPr lang="en-US" altLang="zh-CN" dirty="0"/>
          </a:p>
          <a:p>
            <a:r>
              <a:rPr lang="zh-CN" altLang="zh-CN" dirty="0"/>
              <a:t>动态电路的暂态分析</a:t>
            </a:r>
            <a:r>
              <a:rPr lang="zh-CN" altLang="en-US" dirty="0"/>
              <a:t>初步，为下一步具体的一阶和二阶电路作铺垫：连续换路（电容电压和电感电流不突变）</a:t>
            </a:r>
            <a:r>
              <a:rPr lang="en-US" altLang="zh-CN" dirty="0"/>
              <a:t>&amp;</a:t>
            </a:r>
            <a:r>
              <a:rPr lang="zh-CN" altLang="en-US" dirty="0"/>
              <a:t>类似于电阻电路的电路建模</a:t>
            </a:r>
            <a:r>
              <a:rPr lang="en-US" altLang="zh-CN" dirty="0"/>
              <a:t>&amp;</a:t>
            </a:r>
            <a:r>
              <a:rPr lang="zh-CN" altLang="en-US" dirty="0"/>
              <a:t>解常微分方程组（齐次方程通解</a:t>
            </a:r>
            <a:r>
              <a:rPr lang="en-US" altLang="zh-CN" dirty="0"/>
              <a:t>+</a:t>
            </a:r>
            <a:r>
              <a:rPr lang="zh-CN" altLang="en-US" dirty="0"/>
              <a:t>非齐次方程特解）</a:t>
            </a:r>
            <a:r>
              <a:rPr lang="en-US" altLang="zh-CN" dirty="0"/>
              <a:t>&amp;</a:t>
            </a:r>
            <a:r>
              <a:rPr lang="zh-CN" altLang="en-US"/>
              <a:t>确定常微分方程组初始值</a:t>
            </a:r>
            <a:endParaRPr lang="en-US" altLang="zh-CN" dirty="0"/>
          </a:p>
          <a:p>
            <a:r>
              <a:rPr lang="zh-CN" altLang="en-US" dirty="0"/>
              <a:t>连续换路</a:t>
            </a:r>
            <a:r>
              <a:rPr lang="en-US" altLang="zh-CN" dirty="0"/>
              <a:t>vs</a:t>
            </a:r>
            <a:r>
              <a:rPr lang="zh-CN" altLang="en-US" dirty="0"/>
              <a:t>跳变换路</a:t>
            </a:r>
            <a:r>
              <a:rPr lang="en-US" altLang="zh-CN" dirty="0"/>
              <a:t>[</a:t>
            </a:r>
            <a:r>
              <a:rPr lang="zh-CN" altLang="en-US" dirty="0"/>
              <a:t>不连续换路，不作要求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[</a:t>
            </a:r>
            <a:r>
              <a:rPr lang="zh-CN" altLang="en-US" dirty="0"/>
              <a:t>更多的高等学习内容，有兴趣者，可以自学</a:t>
            </a:r>
            <a:r>
              <a:rPr lang="en-US" altLang="zh-CN" dirty="0"/>
              <a:t>……]</a:t>
            </a:r>
          </a:p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09768F-34DA-41A9-94F4-2D001936D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4BC380-5849-4E82-9448-222F2C781241}" type="datetime1">
              <a:rPr lang="zh-CN" altLang="en-US" smtClean="0"/>
              <a:pPr>
                <a:defRPr/>
              </a:pPr>
              <a:t>2021/4/12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5193D2-9C53-4B24-B33C-35265857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9EA4C5-E2C7-4FE4-B1EF-8B34620A8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1A18AD-0A7C-4FD4-B788-CBCE68555FE7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6984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8878" name="Object 46"/>
          <p:cNvGraphicFramePr>
            <a:graphicFrameLocks noChangeAspect="1"/>
          </p:cNvGraphicFramePr>
          <p:nvPr>
            <p:extLst/>
          </p:nvPr>
        </p:nvGraphicFramePr>
        <p:xfrm>
          <a:off x="395536" y="1124744"/>
          <a:ext cx="2403475" cy="252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60" name="Visio" r:id="rId3" imgW="1165860" imgH="1222438" progId="Visio.Drawing.11">
                  <p:embed/>
                </p:oleObj>
              </mc:Choice>
              <mc:Fallback>
                <p:oleObj name="Visio" r:id="rId3" imgW="1165860" imgH="1222438" progId="Visio.Drawing.11">
                  <p:embed/>
                  <p:pic>
                    <p:nvPicPr>
                      <p:cNvPr id="248878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536" y="1124744"/>
                        <a:ext cx="2403475" cy="2520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80" name="Object 48"/>
          <p:cNvGraphicFramePr>
            <a:graphicFrameLocks noChangeAspect="1"/>
          </p:cNvGraphicFramePr>
          <p:nvPr>
            <p:extLst/>
          </p:nvPr>
        </p:nvGraphicFramePr>
        <p:xfrm>
          <a:off x="121710" y="3587140"/>
          <a:ext cx="3120872" cy="4234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61" name="Equation" r:id="rId5" imgW="1714500" imgH="228600" progId="Equation.DSMT4">
                  <p:embed/>
                </p:oleObj>
              </mc:Choice>
              <mc:Fallback>
                <p:oleObj name="Equation" r:id="rId5" imgW="1714500" imgH="228600" progId="Equation.DSMT4">
                  <p:embed/>
                  <p:pic>
                    <p:nvPicPr>
                      <p:cNvPr id="24888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710" y="3587140"/>
                        <a:ext cx="3120872" cy="4234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82" name="Object 50"/>
          <p:cNvGraphicFramePr>
            <a:graphicFrameLocks noChangeAspect="1"/>
          </p:cNvGraphicFramePr>
          <p:nvPr>
            <p:extLst/>
          </p:nvPr>
        </p:nvGraphicFramePr>
        <p:xfrm>
          <a:off x="5016805" y="1291824"/>
          <a:ext cx="2808312" cy="2383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62" name="Visio" r:id="rId7" imgW="1703784" imgH="1452610" progId="Visio.Drawing.11">
                  <p:embed/>
                </p:oleObj>
              </mc:Choice>
              <mc:Fallback>
                <p:oleObj name="Visio" r:id="rId7" imgW="1703784" imgH="1452610" progId="Visio.Drawing.11">
                  <p:embed/>
                  <p:pic>
                    <p:nvPicPr>
                      <p:cNvPr id="248882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805" y="1291824"/>
                        <a:ext cx="2808312" cy="23831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93" name="Object 61"/>
          <p:cNvGraphicFramePr>
            <a:graphicFrameLocks noChangeAspect="1"/>
          </p:cNvGraphicFramePr>
          <p:nvPr>
            <p:extLst/>
          </p:nvPr>
        </p:nvGraphicFramePr>
        <p:xfrm>
          <a:off x="3780284" y="3723382"/>
          <a:ext cx="2268537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63" name="Equation" r:id="rId9" imgW="1181100" imgH="228600" progId="Equation.DSMT4">
                  <p:embed/>
                </p:oleObj>
              </mc:Choice>
              <mc:Fallback>
                <p:oleObj name="Equation" r:id="rId9" imgW="1181100" imgH="228600" progId="Equation.DSMT4">
                  <p:embed/>
                  <p:pic>
                    <p:nvPicPr>
                      <p:cNvPr id="248893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0284" y="3723382"/>
                        <a:ext cx="2268537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92" name="Object 60"/>
          <p:cNvGraphicFramePr>
            <a:graphicFrameLocks noChangeAspect="1"/>
          </p:cNvGraphicFramePr>
          <p:nvPr>
            <p:extLst/>
          </p:nvPr>
        </p:nvGraphicFramePr>
        <p:xfrm>
          <a:off x="5945634" y="3717032"/>
          <a:ext cx="309086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64" name="Equation" r:id="rId11" imgW="1612900" imgH="228600" progId="Equation.DSMT4">
                  <p:embed/>
                </p:oleObj>
              </mc:Choice>
              <mc:Fallback>
                <p:oleObj name="Equation" r:id="rId11" imgW="1612900" imgH="228600" progId="Equation.DSMT4">
                  <p:embed/>
                  <p:pic>
                    <p:nvPicPr>
                      <p:cNvPr id="248892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5634" y="3717032"/>
                        <a:ext cx="3090862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8896" name="Object 64"/>
          <p:cNvGraphicFramePr>
            <a:graphicFrameLocks noChangeAspect="1"/>
          </p:cNvGraphicFramePr>
          <p:nvPr>
            <p:extLst/>
          </p:nvPr>
        </p:nvGraphicFramePr>
        <p:xfrm>
          <a:off x="976220" y="4061376"/>
          <a:ext cx="2281214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65" name="Equation" r:id="rId13" imgW="1206500" imgH="228600" progId="Equation.DSMT4">
                  <p:embed/>
                </p:oleObj>
              </mc:Choice>
              <mc:Fallback>
                <p:oleObj name="Equation" r:id="rId13" imgW="1206500" imgH="228600" progId="Equation.DSMT4">
                  <p:embed/>
                  <p:pic>
                    <p:nvPicPr>
                      <p:cNvPr id="248896" name="Object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220" y="4061376"/>
                        <a:ext cx="2281214" cy="4320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66" name="Line 71"/>
          <p:cNvSpPr>
            <a:spLocks noChangeShapeType="1"/>
          </p:cNvSpPr>
          <p:nvPr/>
        </p:nvSpPr>
        <p:spPr bwMode="auto">
          <a:xfrm>
            <a:off x="3203575" y="3932238"/>
            <a:ext cx="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8907" name="Rectangle 75"/>
          <p:cNvSpPr>
            <a:spLocks noChangeArrowheads="1"/>
          </p:cNvSpPr>
          <p:nvPr/>
        </p:nvSpPr>
        <p:spPr bwMode="auto">
          <a:xfrm>
            <a:off x="266837" y="830159"/>
            <a:ext cx="38443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b="1" dirty="0">
                <a:solidFill>
                  <a:schemeClr val="folHlink"/>
                </a:solidFill>
                <a:ea typeface="隶书" panose="02010509060101010101" pitchFamily="49" charset="-122"/>
              </a:rPr>
              <a:t>闸门函数（</a:t>
            </a:r>
            <a:r>
              <a:rPr lang="en-US" altLang="zh-CN" b="1" dirty="0">
                <a:solidFill>
                  <a:schemeClr val="folHlink"/>
                </a:solidFill>
                <a:ea typeface="隶书" panose="02010509060101010101" pitchFamily="49" charset="-122"/>
              </a:rPr>
              <a:t>Gate function</a:t>
            </a:r>
            <a:r>
              <a:rPr lang="zh-CN" altLang="en-US" b="1" dirty="0">
                <a:solidFill>
                  <a:schemeClr val="folHlink"/>
                </a:solidFill>
                <a:ea typeface="隶书" panose="02010509060101010101" pitchFamily="49" charset="-122"/>
              </a:rPr>
              <a:t>）</a:t>
            </a:r>
          </a:p>
        </p:txBody>
      </p:sp>
      <p:sp>
        <p:nvSpPr>
          <p:cNvPr id="28" name="Rectangle 6"/>
          <p:cNvSpPr txBox="1">
            <a:spLocks noChangeArrowheads="1"/>
          </p:cNvSpPr>
          <p:nvPr/>
        </p:nvSpPr>
        <p:spPr bwMode="auto">
          <a:xfrm>
            <a:off x="152400" y="115888"/>
            <a:ext cx="8610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7.1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广义函数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Singularity Functions</a:t>
            </a:r>
            <a:endParaRPr lang="en-US" altLang="zh-CN" dirty="0">
              <a:ea typeface="隶书" panose="02010509060101010101" pitchFamily="49" charset="-122"/>
            </a:endParaRPr>
          </a:p>
        </p:txBody>
      </p:sp>
      <p:graphicFrame>
        <p:nvGraphicFramePr>
          <p:cNvPr id="29" name="Object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0646443"/>
              </p:ext>
            </p:extLst>
          </p:nvPr>
        </p:nvGraphicFramePr>
        <p:xfrm>
          <a:off x="976220" y="4571882"/>
          <a:ext cx="2376264" cy="27382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66" name="Visio" r:id="rId15" imgW="1119568" imgH="1294876" progId="Visio.Drawing.11">
                  <p:embed/>
                </p:oleObj>
              </mc:Choice>
              <mc:Fallback>
                <p:oleObj name="Visio" r:id="rId15" imgW="1119568" imgH="1294876" progId="Visio.Drawing.11">
                  <p:embed/>
                  <p:pic>
                    <p:nvPicPr>
                      <p:cNvPr id="29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6220" y="4571882"/>
                        <a:ext cx="2376264" cy="27382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442046"/>
              </p:ext>
            </p:extLst>
          </p:nvPr>
        </p:nvGraphicFramePr>
        <p:xfrm>
          <a:off x="2704412" y="5149897"/>
          <a:ext cx="2871788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67" name="Equation" r:id="rId17" imgW="1497950" imgH="203112" progId="Equation.DSMT4">
                  <p:embed/>
                </p:oleObj>
              </mc:Choice>
              <mc:Fallback>
                <p:oleObj name="Equation" r:id="rId17" imgW="1497950" imgH="203112" progId="Equation.DSMT4">
                  <p:embed/>
                  <p:pic>
                    <p:nvPicPr>
                      <p:cNvPr id="30" name="Object 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4412" y="5149897"/>
                        <a:ext cx="2871788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095482"/>
              </p:ext>
            </p:extLst>
          </p:nvPr>
        </p:nvGraphicFramePr>
        <p:xfrm>
          <a:off x="3280675" y="5654722"/>
          <a:ext cx="4681537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68" name="Equation" r:id="rId19" imgW="2438400" imgH="203200" progId="Equation.DSMT4">
                  <p:embed/>
                </p:oleObj>
              </mc:Choice>
              <mc:Fallback>
                <p:oleObj name="Equation" r:id="rId19" imgW="2438400" imgH="203200" progId="Equation.DSMT4">
                  <p:embed/>
                  <p:pic>
                    <p:nvPicPr>
                      <p:cNvPr id="31" name="Object 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0675" y="5654722"/>
                        <a:ext cx="4681537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583751"/>
              </p:ext>
            </p:extLst>
          </p:nvPr>
        </p:nvGraphicFramePr>
        <p:xfrm>
          <a:off x="3306075" y="6134147"/>
          <a:ext cx="4078287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469" name="Equation" r:id="rId21" imgW="2120900" imgH="203200" progId="Equation.DSMT4">
                  <p:embed/>
                </p:oleObj>
              </mc:Choice>
              <mc:Fallback>
                <p:oleObj name="Equation" r:id="rId21" imgW="2120900" imgH="203200" progId="Equation.DSMT4">
                  <p:embed/>
                  <p:pic>
                    <p:nvPicPr>
                      <p:cNvPr id="32" name="Object 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6075" y="6134147"/>
                        <a:ext cx="4078287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437C6D32-E079-4E7F-9559-953F40DC9424}"/>
              </a:ext>
            </a:extLst>
          </p:cNvPr>
          <p:cNvSpPr txBox="1"/>
          <p:nvPr/>
        </p:nvSpPr>
        <p:spPr>
          <a:xfrm>
            <a:off x="827584" y="446354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（另外一种形式，通常不用）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1B2A9F1-DBAE-4FED-94E6-2F2F4EF5D07C}"/>
              </a:ext>
            </a:extLst>
          </p:cNvPr>
          <p:cNvSpPr txBox="1"/>
          <p:nvPr/>
        </p:nvSpPr>
        <p:spPr>
          <a:xfrm>
            <a:off x="2799011" y="2160251"/>
            <a:ext cx="19804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t1: </a:t>
            </a:r>
            <a:r>
              <a:rPr lang="zh-CN" altLang="en-US" sz="2400" dirty="0"/>
              <a:t>前一时刻</a:t>
            </a:r>
            <a:endParaRPr lang="en-US" altLang="zh-CN" sz="2400" dirty="0"/>
          </a:p>
          <a:p>
            <a:r>
              <a:rPr lang="en-US" altLang="zh-CN" sz="2400" dirty="0"/>
              <a:t>t2: </a:t>
            </a:r>
            <a:r>
              <a:rPr lang="zh-CN" altLang="en-US" sz="2400" dirty="0"/>
              <a:t>后一时刻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D4E2C8F1-B254-4F79-BDA0-A3ADE662EFD8}"/>
              </a:ext>
            </a:extLst>
          </p:cNvPr>
          <p:cNvCxnSpPr>
            <a:cxnSpLocks/>
          </p:cNvCxnSpPr>
          <p:nvPr/>
        </p:nvCxnSpPr>
        <p:spPr bwMode="auto">
          <a:xfrm flipH="1">
            <a:off x="2927710" y="2895042"/>
            <a:ext cx="453087" cy="739417"/>
          </a:xfrm>
          <a:prstGeom prst="straightConnector1">
            <a:avLst/>
          </a:prstGeom>
          <a:ln w="444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52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907" grpId="0"/>
      <p:bldP spid="2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10" name="Group 2"/>
          <p:cNvGrpSpPr>
            <a:grpSpLocks/>
          </p:cNvGrpSpPr>
          <p:nvPr/>
        </p:nvGrpSpPr>
        <p:grpSpPr bwMode="auto">
          <a:xfrm>
            <a:off x="5300417" y="3433750"/>
            <a:ext cx="2025650" cy="1460500"/>
            <a:chOff x="3243" y="2031"/>
            <a:chExt cx="1276" cy="920"/>
          </a:xfrm>
        </p:grpSpPr>
        <p:sp>
          <p:nvSpPr>
            <p:cNvPr id="43011" name="Text Box 3"/>
            <p:cNvSpPr txBox="1">
              <a:spLocks noChangeArrowheads="1"/>
            </p:cNvSpPr>
            <p:nvPr/>
          </p:nvSpPr>
          <p:spPr bwMode="auto">
            <a:xfrm>
              <a:off x="3283" y="2663"/>
              <a:ext cx="10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时域分析法</a:t>
              </a:r>
            </a:p>
          </p:txBody>
        </p:sp>
        <p:sp>
          <p:nvSpPr>
            <p:cNvPr id="43012" name="Text Box 4"/>
            <p:cNvSpPr txBox="1">
              <a:spLocks noChangeArrowheads="1"/>
            </p:cNvSpPr>
            <p:nvPr/>
          </p:nvSpPr>
          <p:spPr bwMode="auto">
            <a:xfrm>
              <a:off x="3243" y="2327"/>
              <a:ext cx="12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zh-CN" altLang="en-US" sz="2400" b="1">
                  <a:latin typeface="Times New Roman" panose="02020603050405020304" pitchFamily="18" charset="0"/>
                </a:rPr>
                <a:t>复频域分析法</a:t>
              </a:r>
            </a:p>
          </p:txBody>
        </p:sp>
        <p:sp>
          <p:nvSpPr>
            <p:cNvPr id="43013" name="Rectangle 5"/>
            <p:cNvSpPr>
              <a:spLocks noChangeArrowheads="1"/>
            </p:cNvSpPr>
            <p:nvPr/>
          </p:nvSpPr>
          <p:spPr bwMode="auto">
            <a:xfrm>
              <a:off x="3283" y="2031"/>
              <a:ext cx="10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时域分析法</a:t>
              </a:r>
            </a:p>
          </p:txBody>
        </p:sp>
      </p:grpSp>
      <p:grpSp>
        <p:nvGrpSpPr>
          <p:cNvPr id="43014" name="Group 6"/>
          <p:cNvGrpSpPr>
            <a:grpSpLocks/>
          </p:cNvGrpSpPr>
          <p:nvPr/>
        </p:nvGrpSpPr>
        <p:grpSpPr bwMode="auto">
          <a:xfrm>
            <a:off x="827584" y="3440110"/>
            <a:ext cx="4514853" cy="2078038"/>
            <a:chOff x="-13" y="2079"/>
            <a:chExt cx="2844" cy="1309"/>
          </a:xfrm>
        </p:grpSpPr>
        <p:sp>
          <p:nvSpPr>
            <p:cNvPr id="43015" name="Text Box 7"/>
            <p:cNvSpPr txBox="1">
              <a:spLocks noChangeArrowheads="1"/>
            </p:cNvSpPr>
            <p:nvPr/>
          </p:nvSpPr>
          <p:spPr bwMode="auto">
            <a:xfrm>
              <a:off x="699" y="2079"/>
              <a:ext cx="69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kumimoji="1" lang="zh-CN" altLang="en-US" sz="2400" b="1">
                  <a:solidFill>
                    <a:srgbClr val="FF0000"/>
                  </a:solidFill>
                  <a:latin typeface="Times New Roman" panose="02020603050405020304" pitchFamily="18" charset="0"/>
                </a:rPr>
                <a:t>经典法</a:t>
              </a:r>
            </a:p>
          </p:txBody>
        </p:sp>
        <p:sp>
          <p:nvSpPr>
            <p:cNvPr id="43016" name="Text Box 8"/>
            <p:cNvSpPr txBox="1">
              <a:spLocks noChangeArrowheads="1"/>
            </p:cNvSpPr>
            <p:nvPr/>
          </p:nvSpPr>
          <p:spPr bwMode="auto">
            <a:xfrm>
              <a:off x="-13" y="2374"/>
              <a:ext cx="284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zh-CN" altLang="en-US" sz="2400" b="1" dirty="0">
                  <a:latin typeface="Times New Roman" panose="02020603050405020304" pitchFamily="18" charset="0"/>
                </a:rPr>
                <a:t>拉普拉斯变换法（教材第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17</a:t>
              </a:r>
              <a:r>
                <a:rPr kumimoji="1" lang="zh-CN" altLang="en-US" sz="2400" b="1" dirty="0">
                  <a:latin typeface="Times New Roman" panose="02020603050405020304" pitchFamily="18" charset="0"/>
                </a:rPr>
                <a:t>章）</a:t>
              </a:r>
            </a:p>
          </p:txBody>
        </p:sp>
        <p:sp>
          <p:nvSpPr>
            <p:cNvPr id="43017" name="Text Box 9"/>
            <p:cNvSpPr txBox="1">
              <a:spLocks noChangeArrowheads="1"/>
            </p:cNvSpPr>
            <p:nvPr/>
          </p:nvSpPr>
          <p:spPr bwMode="auto">
            <a:xfrm>
              <a:off x="68" y="2725"/>
              <a:ext cx="270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zh-CN" altLang="en-US" sz="24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状态变量法</a:t>
              </a:r>
              <a:r>
                <a:rPr lang="zh-CN" altLang="en-US" sz="2400" b="1" dirty="0"/>
                <a:t>（教材第</a:t>
              </a:r>
              <a:r>
                <a:rPr lang="en-US" altLang="zh-CN" sz="2400" b="1" dirty="0"/>
                <a:t>18</a:t>
              </a:r>
              <a:r>
                <a:rPr lang="zh-CN" altLang="en-US" sz="2400" b="1" dirty="0"/>
                <a:t>章）</a:t>
              </a:r>
              <a:endPara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3018" name="Text Box 10"/>
            <p:cNvSpPr txBox="1">
              <a:spLocks noChangeArrowheads="1"/>
            </p:cNvSpPr>
            <p:nvPr/>
          </p:nvSpPr>
          <p:spPr bwMode="auto">
            <a:xfrm>
              <a:off x="439" y="3100"/>
              <a:ext cx="21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 algn="ctr"/>
              <a:r>
                <a:rPr kumimoji="1" lang="zh-CN" altLang="en-US" sz="2400" b="1" dirty="0">
                  <a:latin typeface="Times New Roman" panose="02020603050405020304" pitchFamily="18" charset="0"/>
                </a:rPr>
                <a:t>数值</a:t>
              </a:r>
              <a:r>
                <a:rPr lang="zh-CN" altLang="en-US" sz="2400" b="1" dirty="0"/>
                <a:t>法（教材第</a:t>
              </a:r>
              <a:r>
                <a:rPr lang="en-US" altLang="zh-CN" sz="2400" b="1" dirty="0"/>
                <a:t>19</a:t>
              </a:r>
              <a:r>
                <a:rPr lang="zh-CN" altLang="en-US" sz="2400" b="1" dirty="0"/>
                <a:t>章）</a:t>
              </a:r>
              <a:endParaRPr kumimoji="1" lang="zh-CN" altLang="en-US" sz="2400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3021" name="Group 13"/>
          <p:cNvGrpSpPr>
            <a:grpSpLocks/>
          </p:cNvGrpSpPr>
          <p:nvPr/>
        </p:nvGrpSpPr>
        <p:grpSpPr bwMode="auto">
          <a:xfrm>
            <a:off x="1757363" y="1339852"/>
            <a:ext cx="3859213" cy="477838"/>
            <a:chOff x="1113" y="835"/>
            <a:chExt cx="2431" cy="301"/>
          </a:xfrm>
        </p:grpSpPr>
        <p:sp>
          <p:nvSpPr>
            <p:cNvPr id="43022" name="Text Box 14"/>
            <p:cNvSpPr txBox="1">
              <a:spLocks noChangeArrowheads="1"/>
            </p:cNvSpPr>
            <p:nvPr/>
          </p:nvSpPr>
          <p:spPr bwMode="auto">
            <a:xfrm>
              <a:off x="1113" y="835"/>
              <a:ext cx="80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zh-CN" altLang="en-US" sz="2400" b="1" dirty="0">
                  <a:latin typeface="Times New Roman" panose="02020603050405020304" pitchFamily="18" charset="0"/>
                </a:rPr>
                <a:t>激励 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f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(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t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)</a:t>
              </a:r>
              <a:endParaRPr kumimoji="1" lang="en-US" altLang="zh-CN" sz="2400" dirty="0">
                <a:latin typeface="Times New Roman" panose="02020603050405020304" pitchFamily="18" charset="0"/>
              </a:endParaRPr>
            </a:p>
          </p:txBody>
        </p:sp>
        <p:sp>
          <p:nvSpPr>
            <p:cNvPr id="43023" name="Text Box 15"/>
            <p:cNvSpPr txBox="1">
              <a:spLocks noChangeArrowheads="1"/>
            </p:cNvSpPr>
            <p:nvPr/>
          </p:nvSpPr>
          <p:spPr bwMode="auto">
            <a:xfrm>
              <a:off x="2721" y="845"/>
              <a:ext cx="82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kumimoji="1" lang="zh-CN" altLang="en-US" sz="2400" b="1" dirty="0">
                  <a:latin typeface="Times New Roman" panose="02020603050405020304" pitchFamily="18" charset="0"/>
                </a:rPr>
                <a:t>响应 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y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(</a:t>
              </a:r>
              <a:r>
                <a:rPr kumimoji="1" lang="en-US" altLang="zh-CN" sz="2400" b="1" i="1" dirty="0">
                  <a:latin typeface="Times New Roman" panose="02020603050405020304" pitchFamily="18" charset="0"/>
                </a:rPr>
                <a:t>t</a:t>
              </a:r>
              <a:r>
                <a:rPr kumimoji="1" lang="en-US" altLang="zh-CN" sz="2400" b="1" dirty="0">
                  <a:latin typeface="Times New Roman" panose="02020603050405020304" pitchFamily="18" charset="0"/>
                </a:rPr>
                <a:t>)</a:t>
              </a:r>
              <a:endParaRPr kumimoji="1" lang="en-US" altLang="zh-CN" sz="2400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21" name="Rectangle 94"/>
          <p:cNvSpPr>
            <a:spLocks noChangeArrowheads="1"/>
          </p:cNvSpPr>
          <p:nvPr/>
        </p:nvSpPr>
        <p:spPr bwMode="auto">
          <a:xfrm>
            <a:off x="395536" y="616631"/>
            <a:ext cx="626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楷体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宋体" panose="0201060004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dirty="0">
                <a:ea typeface="隶书" panose="02010509060101010101" pitchFamily="49" charset="-122"/>
              </a:rPr>
              <a:t>n</a:t>
            </a:r>
            <a:r>
              <a:rPr lang="zh-CN" altLang="en-US" dirty="0">
                <a:ea typeface="隶书" panose="02010509060101010101" pitchFamily="49" charset="-122"/>
              </a:rPr>
              <a:t>阶线性时不变动态电路的微分方程： </a:t>
            </a:r>
          </a:p>
        </p:txBody>
      </p:sp>
      <p:graphicFrame>
        <p:nvGraphicFramePr>
          <p:cNvPr id="22" name="Object 92"/>
          <p:cNvGraphicFramePr>
            <a:graphicFrameLocks noChangeAspect="1"/>
          </p:cNvGraphicFramePr>
          <p:nvPr>
            <p:extLst/>
          </p:nvPr>
        </p:nvGraphicFramePr>
        <p:xfrm>
          <a:off x="1069976" y="2078960"/>
          <a:ext cx="6408738" cy="90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30" name="Equation" r:id="rId4" imgW="2971800" imgH="419100" progId="Equation.DSMT4">
                  <p:embed/>
                </p:oleObj>
              </mc:Choice>
              <mc:Fallback>
                <p:oleObj name="Equation" r:id="rId4" imgW="2971800" imgH="419100" progId="Equation.DSMT4">
                  <p:embed/>
                  <p:pic>
                    <p:nvPicPr>
                      <p:cNvPr id="22" name="Object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9976" y="2078960"/>
                        <a:ext cx="6408738" cy="903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8BE203D3-958A-45FE-B064-0427404D717B}"/>
              </a:ext>
            </a:extLst>
          </p:cNvPr>
          <p:cNvSpPr txBox="1"/>
          <p:nvPr/>
        </p:nvSpPr>
        <p:spPr>
          <a:xfrm>
            <a:off x="107504" y="5816840"/>
            <a:ext cx="8648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学有余力的学生，在学完电路理论课之后，可以自学，更好地提升专业水平</a:t>
            </a:r>
          </a:p>
        </p:txBody>
      </p:sp>
    </p:spTree>
    <p:extLst>
      <p:ext uri="{BB962C8B-B14F-4D97-AF65-F5344CB8AC3E}">
        <p14:creationId xmlns:p14="http://schemas.microsoft.com/office/powerpoint/2010/main" val="3455384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6" name="Line 71"/>
          <p:cNvSpPr>
            <a:spLocks noChangeShapeType="1"/>
          </p:cNvSpPr>
          <p:nvPr/>
        </p:nvSpPr>
        <p:spPr bwMode="auto">
          <a:xfrm>
            <a:off x="3203575" y="3932238"/>
            <a:ext cx="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Rectangle 6"/>
          <p:cNvSpPr txBox="1">
            <a:spLocks noChangeArrowheads="1"/>
          </p:cNvSpPr>
          <p:nvPr/>
        </p:nvSpPr>
        <p:spPr bwMode="auto">
          <a:xfrm>
            <a:off x="152400" y="115888"/>
            <a:ext cx="8610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隶书" panose="0201080004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7.1 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广义函数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Singularity Functions</a:t>
            </a:r>
            <a:endParaRPr lang="en-US" altLang="zh-CN" dirty="0">
              <a:ea typeface="隶书" panose="020105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bject 77"/>
              <p:cNvSpPr txBox="1"/>
              <p:nvPr/>
            </p:nvSpPr>
            <p:spPr bwMode="auto">
              <a:xfrm>
                <a:off x="2123728" y="1142020"/>
                <a:ext cx="3770313" cy="1146175"/>
              </a:xfrm>
              <a:prstGeom prst="rect">
                <a:avLst/>
              </a:prstGeom>
              <a:solidFill>
                <a:srgbClr val="CCFFFF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3" name="Object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23728" y="1142020"/>
                <a:ext cx="3770313" cy="11461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>
                <a:solidFill>
                  <a:srgbClr val="FF66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45907C2-EB1A-4D7D-886C-99EF8DBC506F}"/>
                  </a:ext>
                </a:extLst>
              </p:cNvPr>
              <p:cNvSpPr txBox="1"/>
              <p:nvPr/>
            </p:nvSpPr>
            <p:spPr>
              <a:xfrm>
                <a:off x="532284" y="2636912"/>
                <a:ext cx="8288188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32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为连续</m:t>
                    </m:r>
                  </m:oMath>
                </a14:m>
                <a:r>
                  <a:rPr lang="zh-CN" altLang="en-US" sz="3200" dirty="0"/>
                  <a:t>可导函数，</a:t>
                </a:r>
                <a:endParaRPr lang="en-US" altLang="zh-CN" sz="3200" dirty="0"/>
              </a:p>
              <a:p>
                <a14:m>
                  <m:oMath xmlns:m="http://schemas.openxmlformats.org/officeDocument/2006/math"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zh-CN" alt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sz="3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200" dirty="0"/>
                  <a:t>表达了分段波形的跳变点和转折点，</a:t>
                </a:r>
                <a:endParaRPr lang="en-US" altLang="zh-CN" sz="3200" dirty="0"/>
              </a:p>
              <a:p>
                <a:r>
                  <a:rPr lang="en-US" altLang="zh-CN" sz="3200" dirty="0"/>
                  <a:t>n</a:t>
                </a:r>
                <a:r>
                  <a:rPr lang="zh-CN" altLang="en-US" sz="3200"/>
                  <a:t>为</a:t>
                </a:r>
                <a:r>
                  <a:rPr lang="zh-CN" altLang="en-US" sz="3200" dirty="0"/>
                  <a:t>跳变点和转折点的总个数</a:t>
                </a:r>
                <a:endParaRPr lang="en-US" altLang="zh-CN" sz="3200" dirty="0"/>
              </a:p>
              <a:p>
                <a:endParaRPr lang="en-US" altLang="zh-CN" sz="3200" dirty="0"/>
              </a:p>
              <a:p>
                <a:r>
                  <a:rPr lang="zh-CN" altLang="en-US" sz="3200" dirty="0"/>
                  <a:t>在电路中，用单位阶跃函数取代了开关！</a:t>
                </a:r>
                <a:endParaRPr lang="en-US" altLang="zh-CN" sz="3200" dirty="0"/>
              </a:p>
              <a:p>
                <a:r>
                  <a:rPr lang="zh-CN" altLang="en-US" sz="3200" dirty="0"/>
                  <a:t>分段函数的加减乘除微积分运算不方便，而广义函数非常方便！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45907C2-EB1A-4D7D-886C-99EF8DBC5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284" y="2636912"/>
                <a:ext cx="8288188" cy="3539430"/>
              </a:xfrm>
              <a:prstGeom prst="rect">
                <a:avLst/>
              </a:prstGeom>
              <a:blipFill>
                <a:blip r:embed="rId3"/>
                <a:stretch>
                  <a:fillRect l="-1838" t="-2931" r="-1250" b="-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5" name="Text Box 3"/>
          <p:cNvSpPr txBox="1">
            <a:spLocks noChangeArrowheads="1"/>
          </p:cNvSpPr>
          <p:nvPr/>
        </p:nvSpPr>
        <p:spPr bwMode="auto">
          <a:xfrm>
            <a:off x="901700" y="1182688"/>
            <a:ext cx="3071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kumimoji="1" lang="en-US" altLang="zh-CN" sz="2400" b="1">
                <a:solidFill>
                  <a:srgbClr val="0066FF"/>
                </a:solidFill>
                <a:latin typeface="Times New Roman" panose="02020603050405020304" pitchFamily="18" charset="0"/>
              </a:rPr>
              <a:t>1.   </a:t>
            </a:r>
            <a:r>
              <a:rPr kumimoji="1" lang="zh-CN" altLang="en-US" sz="2400" b="1">
                <a:solidFill>
                  <a:srgbClr val="0066FF"/>
                </a:solidFill>
                <a:latin typeface="Times New Roman" panose="02020603050405020304" pitchFamily="18" charset="0"/>
              </a:rPr>
              <a:t>单位脉冲函数  </a:t>
            </a:r>
            <a:r>
              <a:rPr kumimoji="1" lang="en-US" altLang="zh-CN" sz="2400" b="1" i="1">
                <a:solidFill>
                  <a:srgbClr val="0066FF"/>
                </a:solidFill>
                <a:latin typeface="Times New Roman" panose="02020603050405020304" pitchFamily="18" charset="0"/>
              </a:rPr>
              <a:t>p</a:t>
            </a:r>
            <a:r>
              <a:rPr kumimoji="1" lang="en-US" altLang="zh-CN" sz="2400" b="1">
                <a:solidFill>
                  <a:srgbClr val="0066FF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i="1">
                <a:solidFill>
                  <a:srgbClr val="0066FF"/>
                </a:solidFill>
                <a:latin typeface="Times New Roman" panose="02020603050405020304" pitchFamily="18" charset="0"/>
              </a:rPr>
              <a:t>t</a:t>
            </a:r>
            <a:r>
              <a:rPr kumimoji="1" lang="en-US" altLang="zh-CN" sz="2400" b="1">
                <a:solidFill>
                  <a:srgbClr val="0066FF"/>
                </a:solidFill>
                <a:latin typeface="Times New Roman" panose="02020603050405020304" pitchFamily="18" charset="0"/>
              </a:rPr>
              <a:t>)</a:t>
            </a:r>
            <a:endParaRPr kumimoji="1" lang="en-US" altLang="zh-CN" sz="2400" b="1">
              <a:latin typeface="Times New Roman" panose="02020603050405020304" pitchFamily="18" charset="0"/>
            </a:endParaRPr>
          </a:p>
        </p:txBody>
      </p:sp>
      <p:graphicFrame>
        <p:nvGraphicFramePr>
          <p:cNvPr id="212996" name="Object 4"/>
          <p:cNvGraphicFramePr>
            <a:graphicFrameLocks noChangeAspect="1"/>
          </p:cNvGraphicFramePr>
          <p:nvPr/>
        </p:nvGraphicFramePr>
        <p:xfrm>
          <a:off x="3924300" y="2420938"/>
          <a:ext cx="3865563" cy="1001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4" name="Equation" r:id="rId4" imgW="1562040" imgH="406080" progId="Equation.DSMT4">
                  <p:embed/>
                </p:oleObj>
              </mc:Choice>
              <mc:Fallback>
                <p:oleObj name="Equation" r:id="rId4" imgW="1562040" imgH="406080" progId="Equation.DSMT4">
                  <p:embed/>
                  <p:pic>
                    <p:nvPicPr>
                      <p:cNvPr id="2129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2420938"/>
                        <a:ext cx="3865563" cy="1001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99FF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2997" name="Object 5"/>
          <p:cNvGraphicFramePr>
            <a:graphicFrameLocks noChangeAspect="1"/>
          </p:cNvGraphicFramePr>
          <p:nvPr/>
        </p:nvGraphicFramePr>
        <p:xfrm>
          <a:off x="3924300" y="3608388"/>
          <a:ext cx="2387600" cy="915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15" name="公式" r:id="rId6" imgW="888840" imgH="342720" progId="Equation.3">
                  <p:embed/>
                </p:oleObj>
              </mc:Choice>
              <mc:Fallback>
                <p:oleObj name="公式" r:id="rId6" imgW="888840" imgH="342720" progId="Equation.3">
                  <p:embed/>
                  <p:pic>
                    <p:nvPicPr>
                      <p:cNvPr id="21299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3608388"/>
                        <a:ext cx="2387600" cy="915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2998" name="Group 6"/>
          <p:cNvGrpSpPr>
            <a:grpSpLocks/>
          </p:cNvGrpSpPr>
          <p:nvPr/>
        </p:nvGrpSpPr>
        <p:grpSpPr bwMode="auto">
          <a:xfrm>
            <a:off x="1046163" y="1919288"/>
            <a:ext cx="2324100" cy="2452687"/>
            <a:chOff x="488" y="1986"/>
            <a:chExt cx="1464" cy="1545"/>
          </a:xfrm>
        </p:grpSpPr>
        <p:grpSp>
          <p:nvGrpSpPr>
            <p:cNvPr id="212999" name="Group 7"/>
            <p:cNvGrpSpPr>
              <a:grpSpLocks/>
            </p:cNvGrpSpPr>
            <p:nvPr/>
          </p:nvGrpSpPr>
          <p:grpSpPr bwMode="auto">
            <a:xfrm>
              <a:off x="488" y="1986"/>
              <a:ext cx="1464" cy="1536"/>
              <a:chOff x="312" y="1776"/>
              <a:chExt cx="1464" cy="1536"/>
            </a:xfrm>
          </p:grpSpPr>
          <p:sp>
            <p:nvSpPr>
              <p:cNvPr id="213000" name="Line 8"/>
              <p:cNvSpPr>
                <a:spLocks noChangeShapeType="1"/>
              </p:cNvSpPr>
              <p:nvPr/>
            </p:nvSpPr>
            <p:spPr bwMode="auto">
              <a:xfrm>
                <a:off x="480" y="3024"/>
                <a:ext cx="1296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3001" name="Line 9"/>
              <p:cNvSpPr>
                <a:spLocks noChangeShapeType="1"/>
              </p:cNvSpPr>
              <p:nvPr/>
            </p:nvSpPr>
            <p:spPr bwMode="auto">
              <a:xfrm flipV="1">
                <a:off x="720" y="1872"/>
                <a:ext cx="0" cy="12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3002" name="Line 10"/>
              <p:cNvSpPr>
                <a:spLocks noChangeShapeType="1"/>
              </p:cNvSpPr>
              <p:nvPr/>
            </p:nvSpPr>
            <p:spPr bwMode="auto">
              <a:xfrm>
                <a:off x="720" y="2544"/>
                <a:ext cx="432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3003" name="Line 11"/>
              <p:cNvSpPr>
                <a:spLocks noChangeShapeType="1"/>
              </p:cNvSpPr>
              <p:nvPr/>
            </p:nvSpPr>
            <p:spPr bwMode="auto">
              <a:xfrm>
                <a:off x="1152" y="2544"/>
                <a:ext cx="0" cy="48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3004" name="Text Box 12"/>
              <p:cNvSpPr txBox="1">
                <a:spLocks noChangeArrowheads="1"/>
              </p:cNvSpPr>
              <p:nvPr/>
            </p:nvSpPr>
            <p:spPr bwMode="auto">
              <a:xfrm>
                <a:off x="1008" y="3024"/>
                <a:ext cx="23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kumimoji="1" lang="en-US" altLang="zh-CN" sz="2400" b="1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endParaRPr kumimoji="1" lang="en-US" altLang="zh-CN" sz="2400" b="1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3005" name="Text Box 13"/>
              <p:cNvSpPr txBox="1">
                <a:spLocks noChangeArrowheads="1"/>
              </p:cNvSpPr>
              <p:nvPr/>
            </p:nvSpPr>
            <p:spPr bwMode="auto">
              <a:xfrm>
                <a:off x="312" y="2400"/>
                <a:ext cx="38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kumimoji="1" lang="en-US" altLang="zh-CN" sz="2400" b="1">
                    <a:latin typeface="Times New Roman" panose="02020603050405020304" pitchFamily="18" charset="0"/>
                  </a:rPr>
                  <a:t>1/</a:t>
                </a:r>
                <a:r>
                  <a:rPr kumimoji="1" lang="en-US" altLang="zh-CN" sz="2400" b="1" i="1">
                    <a:latin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</a:p>
            </p:txBody>
          </p:sp>
          <p:sp>
            <p:nvSpPr>
              <p:cNvPr id="213006" name="Text Box 14"/>
              <p:cNvSpPr txBox="1">
                <a:spLocks noChangeArrowheads="1"/>
              </p:cNvSpPr>
              <p:nvPr/>
            </p:nvSpPr>
            <p:spPr bwMode="auto">
              <a:xfrm>
                <a:off x="1584" y="2976"/>
                <a:ext cx="16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t</a:t>
                </a:r>
                <a:endParaRPr kumimoji="1" lang="en-US" altLang="zh-CN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3007" name="Text Box 15"/>
              <p:cNvSpPr txBox="1">
                <a:spLocks noChangeArrowheads="1"/>
              </p:cNvSpPr>
              <p:nvPr/>
            </p:nvSpPr>
            <p:spPr bwMode="auto">
              <a:xfrm>
                <a:off x="794" y="1776"/>
                <a:ext cx="39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FF99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 eaLnBrk="0" hangingPunct="0"/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p</a:t>
                </a:r>
                <a:r>
                  <a:rPr kumimoji="1" lang="en-US" altLang="zh-CN" sz="2400" b="1">
                    <a:latin typeface="Times New Roman" panose="02020603050405020304" pitchFamily="18" charset="0"/>
                  </a:rPr>
                  <a:t>(</a:t>
                </a:r>
                <a:r>
                  <a:rPr kumimoji="1" lang="en-US" altLang="zh-CN" sz="2400" b="1" i="1">
                    <a:latin typeface="Times New Roman" panose="02020603050405020304" pitchFamily="18" charset="0"/>
                  </a:rPr>
                  <a:t>t</a:t>
                </a:r>
                <a:r>
                  <a:rPr kumimoji="1" lang="en-US" altLang="zh-CN" sz="2400" b="1">
                    <a:latin typeface="Times New Roman" panose="02020603050405020304" pitchFamily="18" charset="0"/>
                  </a:rPr>
                  <a:t>)</a:t>
                </a:r>
              </a:p>
            </p:txBody>
          </p:sp>
        </p:grpSp>
        <p:sp>
          <p:nvSpPr>
            <p:cNvPr id="213008" name="Text Box 16"/>
            <p:cNvSpPr txBox="1">
              <a:spLocks noChangeArrowheads="1"/>
            </p:cNvSpPr>
            <p:nvPr/>
          </p:nvSpPr>
          <p:spPr bwMode="auto">
            <a:xfrm>
              <a:off x="626" y="324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altLang="zh-CN" sz="2400" b="1">
                  <a:latin typeface="Times New Roman" panose="02020603050405020304" pitchFamily="18" charset="0"/>
                </a:rPr>
                <a:t>0</a:t>
              </a:r>
            </a:p>
          </p:txBody>
        </p:sp>
      </p:grpSp>
      <p:sp>
        <p:nvSpPr>
          <p:cNvPr id="21" name="Rectangle 24"/>
          <p:cNvSpPr>
            <a:spLocks noChangeArrowheads="1"/>
          </p:cNvSpPr>
          <p:nvPr/>
        </p:nvSpPr>
        <p:spPr bwMode="auto">
          <a:xfrm>
            <a:off x="266700" y="316707"/>
            <a:ext cx="365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2. </a:t>
            </a:r>
            <a:r>
              <a:rPr lang="zh-CN" alt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单位冲激函数</a:t>
            </a:r>
          </a:p>
        </p:txBody>
      </p:sp>
    </p:spTree>
    <p:extLst>
      <p:ext uri="{BB962C8B-B14F-4D97-AF65-F5344CB8AC3E}">
        <p14:creationId xmlns:p14="http://schemas.microsoft.com/office/powerpoint/2010/main" val="31220295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2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995" grpId="0" build="p" autoUpdateAnimBg="0"/>
      <p:bldP spid="21" grpId="0" autoUpdateAnimBg="0"/>
      <p:bldP spid="21" grpId="1"/>
    </p:bld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3300"/>
      </a:hlink>
      <a:folHlink>
        <a:srgbClr val="FF3300"/>
      </a:folHlink>
    </a:clrScheme>
    <a:fontScheme name="默认设计模板">
      <a:majorFont>
        <a:latin typeface="Times New Roman"/>
        <a:ea typeface="华文隶书"/>
        <a:cs typeface=""/>
      </a:majorFont>
      <a:minorFont>
        <a:latin typeface="Times New Roman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隶书" panose="020105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隶书" panose="02010509060101010101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14333</TotalTime>
  <Words>4177</Words>
  <Application>Microsoft Office PowerPoint</Application>
  <PresentationFormat>全屏显示(4:3)</PresentationFormat>
  <Paragraphs>874</Paragraphs>
  <Slides>70</Slides>
  <Notes>36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70</vt:i4>
      </vt:variant>
    </vt:vector>
  </HeadingPairs>
  <TitlesOfParts>
    <vt:vector size="92" baseType="lpstr">
      <vt:lpstr>CommonBullets</vt:lpstr>
      <vt:lpstr>Monotype Sorts</vt:lpstr>
      <vt:lpstr>黑体</vt:lpstr>
      <vt:lpstr>华文行楷</vt:lpstr>
      <vt:lpstr>华文楷体</vt:lpstr>
      <vt:lpstr>华文隶书</vt:lpstr>
      <vt:lpstr>华文宋体</vt:lpstr>
      <vt:lpstr>楷体_GB2312</vt:lpstr>
      <vt:lpstr>隶书</vt:lpstr>
      <vt:lpstr>宋体</vt:lpstr>
      <vt:lpstr>幼圆</vt:lpstr>
      <vt:lpstr>Arial</vt:lpstr>
      <vt:lpstr>Cambria Math</vt:lpstr>
      <vt:lpstr>Symbol</vt:lpstr>
      <vt:lpstr>Times New Roman</vt:lpstr>
      <vt:lpstr>Wingdings</vt:lpstr>
      <vt:lpstr>默认设计模板</vt:lpstr>
      <vt:lpstr>Equation</vt:lpstr>
      <vt:lpstr>公式</vt:lpstr>
      <vt:lpstr>Visio</vt:lpstr>
      <vt:lpstr>VISIO</vt:lpstr>
      <vt:lpstr>位图图像</vt:lpstr>
      <vt:lpstr>PowerPoint 演示文稿</vt:lpstr>
      <vt:lpstr>PowerPoint 演示文稿</vt:lpstr>
      <vt:lpstr>7.1 广义函数Singularity Functions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Practice</vt:lpstr>
      <vt:lpstr>Practice</vt:lpstr>
      <vt:lpstr>4. 电容的串并联</vt:lpstr>
      <vt:lpstr>PowerPoint 演示文稿</vt:lpstr>
      <vt:lpstr>（2）电容的并联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Practice</vt:lpstr>
      <vt:lpstr>4. 电感的串并联</vt:lpstr>
      <vt:lpstr>(2) 电感的并联</vt:lpstr>
      <vt:lpstr>PowerPoint 演示文稿</vt:lpstr>
      <vt:lpstr>电容 vs 电感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</vt:lpstr>
      <vt:lpstr>本章学习重点、难点及注意事项</vt:lpstr>
      <vt:lpstr>PowerPoint 演示文稿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First-order circuits</dc:title>
  <dc:creator>wry</dc:creator>
  <cp:lastModifiedBy>admin</cp:lastModifiedBy>
  <cp:revision>932</cp:revision>
  <cp:lastPrinted>2004-03-17T08:18:10Z</cp:lastPrinted>
  <dcterms:created xsi:type="dcterms:W3CDTF">2001-01-13T02:14:45Z</dcterms:created>
  <dcterms:modified xsi:type="dcterms:W3CDTF">2021-04-12T03:17:07Z</dcterms:modified>
</cp:coreProperties>
</file>